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6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88" r:id="rId10"/>
    <p:sldId id="264" r:id="rId11"/>
    <p:sldId id="287" r:id="rId12"/>
    <p:sldId id="263" r:id="rId13"/>
    <p:sldId id="286" r:id="rId14"/>
    <p:sldId id="297" r:id="rId15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03DC9F8-7B99-41AC-AA82-5F81832BCA8E}" type="datetimeFigureOut">
              <a:rPr lang="fr-FR" smtClean="0"/>
              <a:pPr/>
              <a:t>06/02/2011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9A0512D-3912-4CAD-8BFA-0FE11280DB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10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11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06/02/2011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png"/><Relationship Id="rId4" Type="http://schemas.openxmlformats.org/officeDocument/2006/relationships/oleObject" Target="../embeddings/oleObject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usherbrooke.ca/payotte/Cours/CPH407/Chapitre6.ppt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2182505"/>
            <a:ext cx="88204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Chapitre II</a:t>
            </a:r>
          </a:p>
          <a:p>
            <a:pPr algn="ctr"/>
            <a:endParaRPr lang="fr-FR" sz="4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Cinétique des gaz</a:t>
            </a:r>
            <a:endParaRPr lang="fr-FR" sz="5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118373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Physique Statistique (L3)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ENS-Lyon UCBL (Lyon 1)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48264" y="1183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latin typeface="Arial" pitchFamily="34" charset="0"/>
                <a:cs typeface="Arial" pitchFamily="34" charset="0"/>
              </a:rPr>
              <a:t>Frédéric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Caupin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16632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potentiel de Lennard-Jones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609" y="648072"/>
            <a:ext cx="8622782" cy="609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2292426" y="1280368"/>
          <a:ext cx="5663950" cy="185420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132790"/>
                <a:gridCol w="1132790"/>
                <a:gridCol w="1132790"/>
                <a:gridCol w="1132790"/>
                <a:gridCol w="1132790"/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Neon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Argon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Krypton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Xenon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l-GR" dirty="0" smtClean="0"/>
                        <a:t>ε</a:t>
                      </a:r>
                      <a:r>
                        <a:rPr lang="fr-FR" dirty="0" smtClean="0"/>
                        <a:t>/</a:t>
                      </a:r>
                      <a:r>
                        <a:rPr lang="fr-FR" dirty="0" err="1" smtClean="0"/>
                        <a:t>k</a:t>
                      </a:r>
                      <a:r>
                        <a:rPr lang="fr-FR" baseline="-25000" dirty="0" err="1" smtClean="0"/>
                        <a:t>B</a:t>
                      </a:r>
                      <a:r>
                        <a:rPr lang="fr-FR" dirty="0" smtClean="0"/>
                        <a:t> (K)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47,0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119,8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167,0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257,4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l-GR" dirty="0" smtClean="0"/>
                        <a:t>σ</a:t>
                      </a:r>
                      <a:r>
                        <a:rPr lang="fr-FR" dirty="0" smtClean="0"/>
                        <a:t> (nm)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0,272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0,3405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0,367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0,3924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 (g/mol)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20,18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39,95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83,80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131,29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T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éb</a:t>
                      </a:r>
                      <a:r>
                        <a:rPr lang="fr-FR" baseline="0" dirty="0" smtClean="0"/>
                        <a:t>. (K)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27,07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87,3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119,93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165,03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" y="30004"/>
            <a:ext cx="9086850" cy="6797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64933" y="936644"/>
            <a:ext cx="6414135" cy="5660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Taille typique des simulations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Atmosphère, atmosphère…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403648" y="1441584"/>
          <a:ext cx="6096000" cy="212344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Particule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</a:t>
                      </a:r>
                      <a:r>
                        <a:rPr lang="fr-FR" baseline="0" dirty="0" smtClean="0"/>
                        <a:t> (g/mol)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</a:t>
                      </a:r>
                      <a:r>
                        <a:rPr lang="fr-FR" baseline="0" dirty="0" smtClean="0"/>
                        <a:t> quad. </a:t>
                      </a:r>
                      <a:r>
                        <a:rPr lang="fr-FR" baseline="0" dirty="0" err="1" smtClean="0"/>
                        <a:t>moy</a:t>
                      </a:r>
                      <a:r>
                        <a:rPr lang="fr-FR" baseline="0" dirty="0" smtClean="0"/>
                        <a:t>. @</a:t>
                      </a:r>
                      <a:r>
                        <a:rPr lang="fr-FR" dirty="0" smtClean="0"/>
                        <a:t>300</a:t>
                      </a:r>
                      <a:r>
                        <a:rPr lang="fr-FR" baseline="0" dirty="0" smtClean="0"/>
                        <a:t> K (m/s)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v</a:t>
                      </a:r>
                      <a:r>
                        <a:rPr lang="fr-FR" baseline="0" dirty="0" smtClean="0"/>
                        <a:t> quad. </a:t>
                      </a:r>
                      <a:r>
                        <a:rPr lang="fr-FR" baseline="0" dirty="0" err="1" smtClean="0"/>
                        <a:t>moy</a:t>
                      </a:r>
                      <a:r>
                        <a:rPr lang="fr-FR" baseline="0" dirty="0" smtClean="0"/>
                        <a:t>. @</a:t>
                      </a:r>
                      <a:r>
                        <a:rPr lang="fr-FR" dirty="0" smtClean="0"/>
                        <a:t>550</a:t>
                      </a:r>
                      <a:r>
                        <a:rPr lang="fr-FR" baseline="0" dirty="0" smtClean="0"/>
                        <a:t> K (m/s)</a:t>
                      </a:r>
                      <a:endParaRPr lang="fr-FR" dirty="0" smtClean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O</a:t>
                      </a:r>
                      <a:r>
                        <a:rPr lang="fr-FR" baseline="-25000" dirty="0" smtClean="0"/>
                        <a:t>2</a:t>
                      </a:r>
                      <a:endParaRPr lang="fr-FR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484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655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N</a:t>
                      </a:r>
                      <a:r>
                        <a:rPr lang="fr-FR" baseline="-25000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517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764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1370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2180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H</a:t>
                      </a:r>
                      <a:r>
                        <a:rPr lang="fr-FR" baseline="-25000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1930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5220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2291408" y="4393912"/>
          <a:ext cx="4320480" cy="1483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326910"/>
                <a:gridCol w="299357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Planète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Vitesse de libération (m/s)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Terre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11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200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Lune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2 400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Mars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5 000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Pas de physique à table !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483768" y="1378511"/>
            <a:ext cx="6300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000" i="1" dirty="0" smtClean="0">
                <a:latin typeface="Arial" pitchFamily="34" charset="0"/>
                <a:cs typeface="Arial" pitchFamily="34" charset="0"/>
              </a:rPr>
              <a:t>« Si j’étais assis au bout d’une longue salle à manger et qu’un majordome apportait le dîner à l’autre bout, il faudrait un certain temps avant que je puisse sentir ce que je suis sur le point de manger. Si les atomes volaient à plusieurs centaines de mètres par seconde, je devrais sentir le dîner aussitôt que je le vois. »</a:t>
            </a:r>
          </a:p>
          <a:p>
            <a:pPr algn="just"/>
            <a:endParaRPr lang="fr-FR" sz="2000" i="1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fr-FR" sz="2000" dirty="0" smtClean="0">
                <a:latin typeface="Arial" pitchFamily="34" charset="0"/>
                <a:cs typeface="Arial" pitchFamily="34" charset="0"/>
              </a:rPr>
              <a:t>Christoph Buys-Ballot, </a:t>
            </a:r>
            <a:r>
              <a:rPr lang="fr-FR" sz="2000" i="1" dirty="0" smtClean="0">
                <a:latin typeface="Arial" pitchFamily="34" charset="0"/>
                <a:cs typeface="Arial" pitchFamily="34" charset="0"/>
              </a:rPr>
              <a:t>Ann. Phys.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103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240 (1858)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643154" y="4581128"/>
            <a:ext cx="58576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Les atomes ne vont pas en ligne droite</a:t>
            </a:r>
            <a:b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sur de telles distances !</a:t>
            </a:r>
            <a:endParaRPr lang="fr-FR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78511"/>
            <a:ext cx="1647825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 libre parcours moyen (Clausius 1857)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773881" y="2648944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P=0,1 </a:t>
            </a:r>
            <a:r>
              <a:rPr lang="fr-FR" sz="2400" b="1" dirty="0" err="1" smtClean="0">
                <a:latin typeface="Arial" pitchFamily="34" charset="0"/>
                <a:cs typeface="Arial" pitchFamily="34" charset="0"/>
              </a:rPr>
              <a:t>MPa</a:t>
            </a:r>
            <a:endParaRPr lang="fr-FR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sz="2400" b="1" dirty="0" smtClean="0">
                <a:latin typeface="Arial" pitchFamily="34" charset="0"/>
                <a:cs typeface="Arial" pitchFamily="34" charset="0"/>
              </a:rPr>
              <a:t>T=300K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094558" y="2391023"/>
          <a:ext cx="5149850" cy="1470025"/>
        </p:xfrm>
        <a:graphic>
          <a:graphicData uri="http://schemas.openxmlformats.org/presentationml/2006/ole">
            <p:oleObj spid="_x0000_s68611" name="Équation" r:id="rId4" imgW="1511280" imgH="431640" progId="Equation.3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1115616" y="3933056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distance entre particules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3527698" y="3645024"/>
          <a:ext cx="4284662" cy="1643062"/>
        </p:xfrm>
        <a:graphic>
          <a:graphicData uri="http://schemas.openxmlformats.org/presentationml/2006/ole">
            <p:oleObj spid="_x0000_s68612" name="Équation" r:id="rId5" imgW="1257120" imgH="482400" progId="Equation.3">
              <p:embed/>
            </p:oleObj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1691680" y="764704"/>
          <a:ext cx="3592513" cy="1687512"/>
        </p:xfrm>
        <a:graphic>
          <a:graphicData uri="http://schemas.openxmlformats.org/presentationml/2006/ole">
            <p:oleObj spid="_x0000_s68610" name="Équation" r:id="rId6" imgW="1054080" imgH="495000" progId="Equation.3">
              <p:embed/>
            </p:oleObj>
          </a:graphicData>
        </a:graphic>
      </p:graphicFrame>
      <p:sp>
        <p:nvSpPr>
          <p:cNvPr id="10" name="ZoneTexte 9"/>
          <p:cNvSpPr txBox="1"/>
          <p:nvPr/>
        </p:nvSpPr>
        <p:spPr>
          <a:xfrm>
            <a:off x="5364088" y="1160840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104 nm</a:t>
            </a:r>
            <a:endParaRPr lang="fr-FR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115616" y="5301208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latin typeface="Arial" pitchFamily="34" charset="0"/>
                <a:cs typeface="Arial" pitchFamily="34" charset="0"/>
              </a:rPr>
              <a:t>vitesse moyenne v 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Symbol"/>
              </a:rPr>
              <a:t> 500 m/s</a:t>
            </a:r>
          </a:p>
          <a:p>
            <a:r>
              <a:rPr lang="fr-FR" sz="2400" b="1" dirty="0" smtClean="0">
                <a:latin typeface="Arial" pitchFamily="34" charset="0"/>
                <a:cs typeface="Arial" pitchFamily="34" charset="0"/>
                <a:sym typeface="Symbol"/>
              </a:rPr>
              <a:t>temps de collision   0,2 ns</a:t>
            </a:r>
            <a:br>
              <a:rPr lang="fr-FR" sz="2400" b="1" dirty="0" smtClean="0">
                <a:latin typeface="Arial" pitchFamily="34" charset="0"/>
                <a:cs typeface="Arial" pitchFamily="34" charset="0"/>
                <a:sym typeface="Symbol"/>
              </a:rPr>
            </a:br>
            <a:r>
              <a:rPr lang="fr-FR" sz="2400" b="1" dirty="0" smtClean="0">
                <a:latin typeface="Arial" pitchFamily="34" charset="0"/>
                <a:cs typeface="Arial" pitchFamily="34" charset="0"/>
                <a:sym typeface="Symbol"/>
              </a:rPr>
              <a:t>i.e. </a:t>
            </a:r>
            <a:r>
              <a:rPr lang="fr-FR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Symbol"/>
              </a:rPr>
              <a:t>5 milliards de collisions par secondes</a:t>
            </a:r>
            <a:r>
              <a:rPr lang="fr-FR" sz="2400" b="1" dirty="0" smtClean="0">
                <a:latin typeface="Arial" pitchFamily="34" charset="0"/>
                <a:cs typeface="Arial" pitchFamily="34" charset="0"/>
                <a:sym typeface="Symbol"/>
              </a:rPr>
              <a:t> !</a:t>
            </a:r>
            <a:endParaRPr lang="fr-FR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taille des atomes (1865)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4572000" y="4316184"/>
          <a:ext cx="4176464" cy="18491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314146"/>
                <a:gridCol w="990110"/>
                <a:gridCol w="936104"/>
                <a:gridCol w="936104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T=273</a:t>
                      </a:r>
                      <a:r>
                        <a:rPr lang="fr-FR" baseline="0" dirty="0" smtClean="0"/>
                        <a:t> 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Neon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Argon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Xenon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l-GR" dirty="0" smtClean="0"/>
                        <a:t>η</a:t>
                      </a:r>
                      <a:r>
                        <a:rPr lang="fr-FR" dirty="0" smtClean="0"/>
                        <a:t> (µPl)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29,74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20,99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21,1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fr-FR" dirty="0" smtClean="0"/>
                        <a:t>M (g/mol)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20,18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39,95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131,29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l-GR" dirty="0" smtClean="0"/>
                        <a:t>σ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calc</a:t>
                      </a:r>
                      <a:r>
                        <a:rPr lang="fr-FR" dirty="0" smtClean="0"/>
                        <a:t>. (nm)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0,42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l-GR" dirty="0" smtClean="0"/>
                        <a:t>σ</a:t>
                      </a:r>
                      <a:r>
                        <a:rPr lang="fr-FR" dirty="0" smtClean="0"/>
                        <a:t>  L-J (nm)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0,272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0,3405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0,3924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/>
        </p:nvGraphicFramePr>
        <p:xfrm>
          <a:off x="4572000" y="2454536"/>
          <a:ext cx="4363367" cy="1454456"/>
        </p:xfrm>
        <a:graphic>
          <a:graphicData uri="http://schemas.openxmlformats.org/presentationml/2006/ole">
            <p:oleObj spid="_x0000_s69634" name="Équation" r:id="rId4" imgW="1485720" imgH="495000" progId="Equation.3">
              <p:embed/>
            </p:oleObj>
          </a:graphicData>
        </a:graphic>
      </p:graphicFrame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980728"/>
            <a:ext cx="4003327" cy="5448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4860032" y="1189201"/>
            <a:ext cx="38884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Viscosité : Maxwell, Meyer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Diffusion : Graham et Loschmidt</a:t>
            </a: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Conductivité thermique : Stefan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Distribution de Maxwell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836712"/>
            <a:ext cx="8738775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Vérification de la distribution de Maxwell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" y="1416516"/>
            <a:ext cx="4130040" cy="5036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32" y="3418671"/>
            <a:ext cx="4320540" cy="3034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9982" y="1327026"/>
            <a:ext cx="2800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09671" y="899428"/>
            <a:ext cx="46559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Par ex. :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Eldridge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Phys. </a:t>
            </a:r>
            <a:r>
              <a:rPr lang="fr-FR" i="1" dirty="0" err="1" smtClean="0">
                <a:latin typeface="Arial" pitchFamily="34" charset="0"/>
                <a:cs typeface="Arial" pitchFamily="34" charset="0"/>
              </a:rPr>
              <a:t>Rev</a:t>
            </a:r>
            <a:r>
              <a:rPr lang="fr-FR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b="1" dirty="0" smtClean="0">
                <a:latin typeface="Arial" pitchFamily="34" charset="0"/>
                <a:cs typeface="Arial" pitchFamily="34" charset="0"/>
              </a:rPr>
              <a:t>30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931 (1927)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Ludwig Boltzmann (1844-1906)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6200" y="1952836"/>
            <a:ext cx="244792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952836"/>
            <a:ext cx="26098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68587" y="1952836"/>
            <a:ext cx="23431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9078" y="1952836"/>
            <a:ext cx="244792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0502" y="1952836"/>
            <a:ext cx="26098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1465" y="1952836"/>
            <a:ext cx="234315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Ludwig Boltzmann (1844-1906)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520105" y="1952836"/>
            <a:ext cx="8103790" cy="3105150"/>
            <a:chOff x="179512" y="1952836"/>
            <a:chExt cx="8103790" cy="31051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1952836"/>
              <a:ext cx="2447925" cy="310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78869" y="1952836"/>
              <a:ext cx="2609850" cy="310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40152" y="1952836"/>
              <a:ext cx="2343150" cy="3105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Flèche droite à entaille 10"/>
          <p:cNvSpPr/>
          <p:nvPr/>
        </p:nvSpPr>
        <p:spPr>
          <a:xfrm>
            <a:off x="899592" y="5733256"/>
            <a:ext cx="7560840" cy="504056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943708" y="980728"/>
            <a:ext cx="5256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 flèche du temps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L’allure de H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3628" y="1038979"/>
            <a:ext cx="6696744" cy="519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Application aux réactions chimiques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536" y="1772816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>
                <a:latin typeface="Arial" pitchFamily="34" charset="0"/>
                <a:cs typeface="Arial" pitchFamily="34" charset="0"/>
              </a:rPr>
              <a:t>Voir les </a:t>
            </a:r>
            <a:r>
              <a:rPr lang="fr-FR" sz="2000" i="1" dirty="0" smtClean="0">
                <a:latin typeface="Arial" pitchFamily="34" charset="0"/>
                <a:cs typeface="Arial" pitchFamily="34" charset="0"/>
              </a:rPr>
              <a:t>diapositives </a:t>
            </a:r>
            <a:r>
              <a:rPr lang="fr-FR" sz="2000" i="1" dirty="0" smtClean="0">
                <a:latin typeface="Arial" pitchFamily="34" charset="0"/>
                <a:cs typeface="Arial" pitchFamily="34" charset="0"/>
              </a:rPr>
              <a:t>de</a:t>
            </a:r>
          </a:p>
          <a:p>
            <a:pPr algn="ctr"/>
            <a:r>
              <a:rPr lang="fr-FR" sz="2000" i="1" smtClean="0">
                <a:latin typeface="Arial" pitchFamily="34" charset="0"/>
                <a:cs typeface="Arial" pitchFamily="34" charset="0"/>
                <a:hlinkClick r:id="rId3"/>
              </a:rPr>
              <a:t>http://pages.usherbrooke.ca/payotte/Cours/CPH407/Chapitre6.ppt</a:t>
            </a:r>
            <a:endParaRPr lang="fr-FR" sz="2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704</TotalTime>
  <Words>295</Words>
  <Application>Microsoft Office PowerPoint</Application>
  <PresentationFormat>Affichage à l'écran (4:3)</PresentationFormat>
  <Paragraphs>120</Paragraphs>
  <Slides>14</Slides>
  <Notes>13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Thème Office</vt:lpstr>
      <vt:lpstr>Équation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x</cp:lastModifiedBy>
  <cp:revision>52</cp:revision>
  <dcterms:modified xsi:type="dcterms:W3CDTF">2011-02-06T17:03:31Z</dcterms:modified>
</cp:coreProperties>
</file>