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99" r:id="rId2"/>
  </p:sldMasterIdLst>
  <p:notesMasterIdLst>
    <p:notesMasterId r:id="rId11"/>
  </p:notesMasterIdLst>
  <p:handoutMasterIdLst>
    <p:handoutMasterId r:id="rId12"/>
  </p:handoutMasterIdLst>
  <p:sldIdLst>
    <p:sldId id="378" r:id="rId3"/>
    <p:sldId id="362" r:id="rId4"/>
    <p:sldId id="340" r:id="rId5"/>
    <p:sldId id="365" r:id="rId6"/>
    <p:sldId id="363" r:id="rId7"/>
    <p:sldId id="377" r:id="rId8"/>
    <p:sldId id="364" r:id="rId9"/>
    <p:sldId id="341" r:id="rId10"/>
  </p:sldIdLst>
  <p:sldSz cx="9144000" cy="6858000" type="screen4x3"/>
  <p:notesSz cx="6791325" cy="99218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33"/>
    <a:srgbClr val="FF9B15"/>
    <a:srgbClr val="FF6600"/>
    <a:srgbClr val="000046"/>
    <a:srgbClr val="000066"/>
    <a:srgbClr val="0D0050"/>
    <a:srgbClr val="04001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96240" autoAdjust="0"/>
  </p:normalViewPr>
  <p:slideViewPr>
    <p:cSldViewPr>
      <p:cViewPr varScale="1">
        <p:scale>
          <a:sx n="72" d="100"/>
          <a:sy n="72" d="100"/>
        </p:scale>
        <p:origin x="-9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78"/>
      </p:cViewPr>
      <p:guideLst>
        <p:guide orient="horz" pos="3125"/>
        <p:guide pos="2139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96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96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6575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96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26575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96" charset="0"/>
                <a:ea typeface="ＭＳ Ｐゴシック" pitchFamily="96" charset="-128"/>
              </a:defRPr>
            </a:lvl1pPr>
          </a:lstStyle>
          <a:p>
            <a:pPr>
              <a:defRPr/>
            </a:pPr>
            <a:fld id="{25928042-EB2C-4291-AD32-303F0DD95F8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latin typeface="Times New Roman" pitchFamily="18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8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09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0937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1700"/>
            <a:ext cx="4978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575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>
                <a:latin typeface="Times New Roman" pitchFamily="18" charset="0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26575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10" tIns="46305" rIns="92610" bIns="46305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latin typeface="Times New Roman" pitchFamily="18" charset="0"/>
                <a:ea typeface="ＭＳ Ｐゴシック" pitchFamily="96" charset="-128"/>
              </a:defRPr>
            </a:lvl1pPr>
          </a:lstStyle>
          <a:p>
            <a:pPr>
              <a:defRPr/>
            </a:pPr>
            <a:fld id="{6D3BC894-9B8E-4716-8DC1-A3EE328548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60E4C9-0AE7-4D9C-9C55-FD7DE1FB40BD}" type="slidenum">
              <a:rPr lang="fr-FR" smtClean="0">
                <a:ea typeface="ＭＳ Ｐゴシック" charset="-128"/>
              </a:rPr>
              <a:pPr/>
              <a:t>2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E6CCA9-C20B-4152-8B05-CD4B96558BA7}" type="slidenum">
              <a:rPr lang="fr-FR" smtClean="0">
                <a:ea typeface="ＭＳ Ｐゴシック" charset="-128"/>
              </a:rPr>
              <a:pPr/>
              <a:t>3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D060B8-8539-4AF5-B473-E944606A7F90}" type="slidenum">
              <a:rPr lang="fr-FR" smtClean="0">
                <a:ea typeface="ＭＳ Ｐゴシック" charset="-128"/>
              </a:rPr>
              <a:pPr/>
              <a:t>4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661ECA-5B0A-4EA6-A99B-85B09B7ABD70}" type="slidenum">
              <a:rPr lang="fr-FR" smtClean="0">
                <a:ea typeface="ＭＳ Ｐゴシック" charset="-128"/>
              </a:rPr>
              <a:pPr/>
              <a:t>5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D807E-5B5E-4F4D-A677-D67968E6ACBF}" type="slidenum">
              <a:rPr lang="fr-FR" smtClean="0">
                <a:ea typeface="ＭＳ Ｐゴシック" charset="-128"/>
              </a:rPr>
              <a:pPr/>
              <a:t>6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6705B3-7E04-44B6-A686-7A969A658D28}" type="slidenum">
              <a:rPr lang="fr-FR" smtClean="0">
                <a:ea typeface="ＭＳ Ｐゴシック" charset="-128"/>
              </a:rPr>
              <a:pPr/>
              <a:t>7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B122E-D311-46E0-9514-E47764832B68}" type="slidenum">
              <a:rPr lang="fr-FR" smtClean="0">
                <a:ea typeface="ＭＳ Ｐゴシック" charset="-128"/>
              </a:rPr>
              <a:pPr/>
              <a:t>8</a:t>
            </a:fld>
            <a:endParaRPr lang="fr-FR" smtClean="0">
              <a:ea typeface="ＭＳ Ｐゴシック" charset="-128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8FADE-0576-4C3E-A592-BCF55B2552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FDD31-1EBD-4527-BDAE-0353A02B29B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52A71-5A20-4782-9435-3A959870CA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E03A4-C54B-4EF0-B87A-6F1163E40FD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F0A17-91DD-424C-9A35-8F18B60315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98939-D789-4FEE-A41D-D328D36513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3E7AF-6064-4587-B9D3-DCBB1252C4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84305-FEBE-4038-8553-E6B4003B8C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65900-E0A9-477E-AB46-BDB3F278A2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4BAC5-08E0-4DF2-80D8-3143D6E981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24650" y="228600"/>
            <a:ext cx="2114550" cy="5867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19125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385C0-47FD-4390-97B8-5CEC09A7B8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81000" y="228600"/>
            <a:ext cx="8458200" cy="5867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7DD9F-AD01-460E-8FE4-F088E63545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08/05/2011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458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pitchFamily="96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96" charset="-128"/>
              </a:defRPr>
            </a:lvl1pPr>
          </a:lstStyle>
          <a:p>
            <a:pPr>
              <a:defRPr/>
            </a:pPr>
            <a:fld id="{A4A6E1C7-0A71-4264-A8AB-A8C44C1BDD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08/05/2011</a:t>
            </a:fld>
            <a:endParaRPr lang="fr-B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fr-B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BE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937730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Les gaz réels</a:t>
            </a:r>
            <a:endParaRPr lang="fr-FR" sz="54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Physique Statistique (L3)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ENS-Lyon UCBL (Lyon 1)</a:t>
            </a:r>
            <a:endParaRPr lang="fr-FR" sz="18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Frédéric </a:t>
            </a:r>
            <a:r>
              <a:rPr lang="fr-FR" sz="18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Caupin</a:t>
            </a:r>
            <a:endParaRPr lang="fr-FR" sz="18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VdW_P-V_eq-spino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347913"/>
            <a:ext cx="66802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228600"/>
            <a:ext cx="8458200" cy="457200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Les pressions négatives</a:t>
            </a:r>
            <a:endParaRPr lang="en-US" sz="3200" b="1" smtClean="0">
              <a:latin typeface="Arial" charset="0"/>
            </a:endParaRPr>
          </a:p>
        </p:txBody>
      </p:sp>
      <p:sp>
        <p:nvSpPr>
          <p:cNvPr id="15364" name="ZoneTexte 24"/>
          <p:cNvSpPr txBox="1">
            <a:spLocks noChangeArrowheads="1"/>
          </p:cNvSpPr>
          <p:nvPr/>
        </p:nvSpPr>
        <p:spPr bwMode="auto">
          <a:xfrm>
            <a:off x="5786438" y="955675"/>
            <a:ext cx="31432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fr-FR" b="1" dirty="0">
                <a:solidFill>
                  <a:schemeClr val="accent2"/>
                </a:solidFill>
              </a:rPr>
              <a:t>cohésion de la matière</a:t>
            </a:r>
            <a:r>
              <a:rPr lang="fr-FR" b="1" dirty="0"/>
              <a:t> :</a:t>
            </a:r>
            <a:br>
              <a:rPr lang="fr-FR" b="1" dirty="0"/>
            </a:br>
            <a:r>
              <a:rPr lang="fr-FR" b="1" dirty="0"/>
              <a:t>forces d’attraction</a:t>
            </a:r>
            <a:br>
              <a:rPr lang="fr-FR" b="1" dirty="0"/>
            </a:br>
            <a:r>
              <a:rPr lang="fr-FR" b="1" dirty="0"/>
              <a:t>entre les molécules</a:t>
            </a:r>
          </a:p>
          <a:p>
            <a:pPr algn="r"/>
            <a:r>
              <a:rPr lang="fr-FR" b="1" dirty="0">
                <a:sym typeface="Symbol" pitchFamily="18" charset="2"/>
              </a:rPr>
              <a:t> permet </a:t>
            </a:r>
            <a:r>
              <a:rPr lang="fr-FR" b="1" dirty="0"/>
              <a:t>la</a:t>
            </a:r>
            <a:br>
              <a:rPr lang="fr-FR" b="1" dirty="0"/>
            </a:br>
            <a:r>
              <a:rPr lang="fr-FR" b="1" dirty="0"/>
              <a:t>traction mécanique</a:t>
            </a:r>
            <a:br>
              <a:rPr lang="fr-FR" b="1" dirty="0"/>
            </a:br>
            <a:r>
              <a:rPr lang="fr-FR" b="1" dirty="0"/>
              <a:t>= pression négative</a:t>
            </a:r>
            <a:br>
              <a:rPr lang="fr-FR" b="1" dirty="0"/>
            </a:br>
            <a:r>
              <a:rPr lang="fr-FR" b="1" dirty="0"/>
              <a:t>dans un liquide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2" name="Image 31" descr="VdW_P-V.WM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2347913"/>
            <a:ext cx="66802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857250" y="928688"/>
            <a:ext cx="3730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ex : équation de Van der Waals</a:t>
            </a:r>
          </a:p>
        </p:txBody>
      </p:sp>
      <p:pic>
        <p:nvPicPr>
          <p:cNvPr id="34" name="Image 33" descr="VdW_red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3288" y="1428750"/>
            <a:ext cx="47402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49"/>
          <p:cNvGrpSpPr>
            <a:grpSpLocks/>
          </p:cNvGrpSpPr>
          <p:nvPr/>
        </p:nvGrpSpPr>
        <p:grpSpPr bwMode="auto">
          <a:xfrm>
            <a:off x="6429375" y="5072063"/>
            <a:ext cx="1787525" cy="1293812"/>
            <a:chOff x="6429388" y="5072074"/>
            <a:chExt cx="1786890" cy="1293499"/>
          </a:xfrm>
        </p:grpSpPr>
        <p:sp>
          <p:nvSpPr>
            <p:cNvPr id="15375" name="ZoneTexte 34"/>
            <p:cNvSpPr txBox="1">
              <a:spLocks noChangeArrowheads="1"/>
            </p:cNvSpPr>
            <p:nvPr/>
          </p:nvSpPr>
          <p:spPr bwMode="auto">
            <a:xfrm>
              <a:off x="6500826" y="5072074"/>
              <a:ext cx="16962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>
                  <a:solidFill>
                    <a:schemeClr val="accent2"/>
                  </a:solidFill>
                </a:rPr>
                <a:t>zone instable</a:t>
              </a:r>
            </a:p>
          </p:txBody>
        </p:sp>
        <p:pic>
          <p:nvPicPr>
            <p:cNvPr id="15376" name="Image 35" descr="instable.bmp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429388" y="5572140"/>
              <a:ext cx="1786890" cy="793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47"/>
          <p:cNvGrpSpPr>
            <a:grpSpLocks/>
          </p:cNvGrpSpPr>
          <p:nvPr/>
        </p:nvGrpSpPr>
        <p:grpSpPr bwMode="auto">
          <a:xfrm>
            <a:off x="1990725" y="3500438"/>
            <a:ext cx="1920875" cy="2428875"/>
            <a:chOff x="1990706" y="3500441"/>
            <a:chExt cx="1921543" cy="2428889"/>
          </a:xfrm>
        </p:grpSpPr>
        <p:cxnSp>
          <p:nvCxnSpPr>
            <p:cNvPr id="15371" name="Connecteur droit 38"/>
            <p:cNvCxnSpPr>
              <a:cxnSpLocks noChangeShapeType="1"/>
            </p:cNvCxnSpPr>
            <p:nvPr/>
          </p:nvCxnSpPr>
          <p:spPr bwMode="auto">
            <a:xfrm rot="5400000" flipH="1" flipV="1">
              <a:off x="1964513" y="3821909"/>
              <a:ext cx="1214446" cy="1000132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5372" name="Connecteur droit 39"/>
            <p:cNvCxnSpPr>
              <a:cxnSpLocks noChangeShapeType="1"/>
            </p:cNvCxnSpPr>
            <p:nvPr/>
          </p:nvCxnSpPr>
          <p:spPr bwMode="auto">
            <a:xfrm rot="5400000" flipH="1" flipV="1">
              <a:off x="1833123" y="4158088"/>
              <a:ext cx="1785950" cy="1470783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5373" name="Connecteur droit 42"/>
            <p:cNvCxnSpPr>
              <a:cxnSpLocks noChangeShapeType="1"/>
            </p:cNvCxnSpPr>
            <p:nvPr/>
          </p:nvCxnSpPr>
          <p:spPr bwMode="auto">
            <a:xfrm rot="5400000" flipH="1" flipV="1">
              <a:off x="2349018" y="4366098"/>
              <a:ext cx="1714512" cy="1411951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5374" name="Connecteur droit 44"/>
            <p:cNvCxnSpPr>
              <a:cxnSpLocks noChangeShapeType="1"/>
            </p:cNvCxnSpPr>
            <p:nvPr/>
          </p:nvCxnSpPr>
          <p:spPr bwMode="auto">
            <a:xfrm rot="5400000" flipH="1" flipV="1">
              <a:off x="2189169" y="3550867"/>
              <a:ext cx="571502" cy="470649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49" name="ZoneTexte 48"/>
          <p:cNvSpPr txBox="1">
            <a:spLocks noChangeArrowheads="1"/>
          </p:cNvSpPr>
          <p:nvPr/>
        </p:nvSpPr>
        <p:spPr bwMode="auto">
          <a:xfrm>
            <a:off x="1012825" y="5538788"/>
            <a:ext cx="792163" cy="40005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P &lt;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3" grpId="0"/>
      <p:bldP spid="4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188913"/>
            <a:ext cx="8458200" cy="457200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Tirer sur l’eau</a:t>
            </a:r>
            <a:endParaRPr lang="en-US" sz="3200" b="1" smtClean="0">
              <a:latin typeface="Arial" charset="0"/>
            </a:endParaRPr>
          </a:p>
        </p:txBody>
      </p:sp>
      <p:sp>
        <p:nvSpPr>
          <p:cNvPr id="194579" name="Rectangle 19"/>
          <p:cNvSpPr>
            <a:spLocks noChangeArrowheads="1"/>
          </p:cNvSpPr>
          <p:nvPr/>
        </p:nvSpPr>
        <p:spPr bwMode="auto">
          <a:xfrm>
            <a:off x="4214813" y="3922713"/>
            <a:ext cx="4741862" cy="830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Symbol" pitchFamily="18" charset="2"/>
              <a:buChar char="Þ"/>
            </a:pPr>
            <a:r>
              <a:rPr lang="fr-FR" sz="2400" b="1">
                <a:solidFill>
                  <a:schemeClr val="accent2"/>
                </a:solidFill>
              </a:rPr>
              <a:t> information sur l’équation d’état et la structure du liquide</a:t>
            </a:r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4429125" y="1050925"/>
            <a:ext cx="4572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10000"/>
              </a:lnSpc>
              <a:spcBef>
                <a:spcPct val="50000"/>
              </a:spcBef>
              <a:buClr>
                <a:srgbClr val="FFFC00"/>
              </a:buClr>
              <a:buFont typeface="Wingdings" pitchFamily="2" charset="2"/>
              <a:buChar char="ü"/>
            </a:pPr>
            <a:r>
              <a:rPr lang="fr-FR" b="1"/>
              <a:t> transitions du premier ordre</a:t>
            </a:r>
          </a:p>
        </p:txBody>
      </p:sp>
      <p:sp>
        <p:nvSpPr>
          <p:cNvPr id="194570" name="Rectangle 10"/>
          <p:cNvSpPr>
            <a:spLocks noChangeArrowheads="1"/>
          </p:cNvSpPr>
          <p:nvPr/>
        </p:nvSpPr>
        <p:spPr bwMode="auto">
          <a:xfrm>
            <a:off x="4429125" y="2978150"/>
            <a:ext cx="4572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10000"/>
              </a:lnSpc>
              <a:spcBef>
                <a:spcPct val="50000"/>
              </a:spcBef>
              <a:buFont typeface="Wingdings" pitchFamily="2" charset="2"/>
              <a:buChar char="ü"/>
            </a:pPr>
            <a:r>
              <a:rPr lang="fr-FR" b="1">
                <a:solidFill>
                  <a:schemeClr val="accent2"/>
                </a:solidFill>
              </a:rPr>
              <a:t> cavitation</a:t>
            </a:r>
            <a:r>
              <a:rPr lang="fr-FR" b="1"/>
              <a:t>: nucléation de bulles</a:t>
            </a:r>
          </a:p>
        </p:txBody>
      </p:sp>
      <p:sp>
        <p:nvSpPr>
          <p:cNvPr id="12295" name="Rectangle 20"/>
          <p:cNvSpPr>
            <a:spLocks noChangeArrowheads="1"/>
          </p:cNvSpPr>
          <p:nvPr/>
        </p:nvSpPr>
        <p:spPr bwMode="auto">
          <a:xfrm>
            <a:off x="4635500" y="1503363"/>
            <a:ext cx="4508500" cy="1400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Aft>
                <a:spcPts val="600"/>
              </a:spcAft>
            </a:pPr>
            <a:r>
              <a:rPr lang="fr-FR">
                <a:sym typeface="Symbol" pitchFamily="18" charset="2"/>
              </a:rPr>
              <a:t></a:t>
            </a:r>
            <a:r>
              <a:rPr lang="fr-FR"/>
              <a:t> phases séparées par</a:t>
            </a:r>
            <a:br>
              <a:rPr lang="fr-FR"/>
            </a:br>
            <a:r>
              <a:rPr lang="fr-FR"/>
              <a:t>une barrière d’énergie</a:t>
            </a:r>
            <a:endParaRPr lang="fr-FR">
              <a:sym typeface="Symbol" pitchFamily="18" charset="2"/>
            </a:endParaRPr>
          </a:p>
          <a:p>
            <a:pPr algn="l"/>
            <a:r>
              <a:rPr lang="fr-FR">
                <a:sym typeface="Symbol" pitchFamily="18" charset="2"/>
              </a:rPr>
              <a:t></a:t>
            </a:r>
            <a:r>
              <a:rPr lang="fr-FR"/>
              <a:t> metastabilité</a:t>
            </a:r>
            <a:r>
              <a:rPr lang="fr-FR">
                <a:solidFill>
                  <a:schemeClr val="accent2"/>
                </a:solidFill>
              </a:rPr>
              <a:t/>
            </a:r>
            <a:br>
              <a:rPr lang="fr-FR">
                <a:solidFill>
                  <a:schemeClr val="accent2"/>
                </a:solidFill>
              </a:rPr>
            </a:br>
            <a:r>
              <a:rPr lang="fr-FR">
                <a:solidFill>
                  <a:schemeClr val="accent2"/>
                </a:solidFill>
              </a:rPr>
              <a:t>     liquide étiré à P&lt;0</a:t>
            </a:r>
          </a:p>
        </p:txBody>
      </p:sp>
      <p:sp>
        <p:nvSpPr>
          <p:cNvPr id="12" name="Forme libre 11"/>
          <p:cNvSpPr/>
          <p:nvPr/>
        </p:nvSpPr>
        <p:spPr>
          <a:xfrm>
            <a:off x="1820863" y="1336675"/>
            <a:ext cx="1714500" cy="785813"/>
          </a:xfrm>
          <a:custGeom>
            <a:avLst/>
            <a:gdLst>
              <a:gd name="connsiteX0" fmla="*/ 0 w 2567354"/>
              <a:gd name="connsiteY0" fmla="*/ 888023 h 888023"/>
              <a:gd name="connsiteX1" fmla="*/ 465992 w 2567354"/>
              <a:gd name="connsiteY1" fmla="*/ 852854 h 888023"/>
              <a:gd name="connsiteX2" fmla="*/ 1230923 w 2567354"/>
              <a:gd name="connsiteY2" fmla="*/ 712177 h 888023"/>
              <a:gd name="connsiteX3" fmla="*/ 1978269 w 2567354"/>
              <a:gd name="connsiteY3" fmla="*/ 395654 h 888023"/>
              <a:gd name="connsiteX4" fmla="*/ 2567354 w 2567354"/>
              <a:gd name="connsiteY4" fmla="*/ 0 h 888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354" h="888023">
                <a:moveTo>
                  <a:pt x="0" y="888023"/>
                </a:moveTo>
                <a:cubicBezTo>
                  <a:pt x="130419" y="885092"/>
                  <a:pt x="260838" y="882162"/>
                  <a:pt x="465992" y="852854"/>
                </a:cubicBezTo>
                <a:cubicBezTo>
                  <a:pt x="671146" y="823546"/>
                  <a:pt x="978877" y="788377"/>
                  <a:pt x="1230923" y="712177"/>
                </a:cubicBezTo>
                <a:cubicBezTo>
                  <a:pt x="1482969" y="635977"/>
                  <a:pt x="1755531" y="514350"/>
                  <a:pt x="1978269" y="395654"/>
                </a:cubicBezTo>
                <a:cubicBezTo>
                  <a:pt x="2201007" y="276958"/>
                  <a:pt x="2384180" y="138479"/>
                  <a:pt x="2567354" y="0"/>
                </a:cubicBezTo>
              </a:path>
            </a:pathLst>
          </a:custGeom>
          <a:ln w="28575"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fr-FR"/>
          </a:p>
        </p:txBody>
      </p:sp>
      <p:sp>
        <p:nvSpPr>
          <p:cNvPr id="10" name="ZoneTexte 24"/>
          <p:cNvSpPr txBox="1">
            <a:spLocks noChangeArrowheads="1"/>
          </p:cNvSpPr>
          <p:nvPr/>
        </p:nvSpPr>
        <p:spPr bwMode="auto">
          <a:xfrm>
            <a:off x="3535363" y="908050"/>
            <a:ext cx="285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C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rot="5400000" flipH="1" flipV="1">
            <a:off x="-1000919" y="2729707"/>
            <a:ext cx="335756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rme libre 12"/>
          <p:cNvSpPr/>
          <p:nvPr/>
        </p:nvSpPr>
        <p:spPr>
          <a:xfrm>
            <a:off x="892175" y="2122488"/>
            <a:ext cx="928688" cy="142875"/>
          </a:xfrm>
          <a:custGeom>
            <a:avLst/>
            <a:gdLst>
              <a:gd name="connsiteX0" fmla="*/ 1204546 w 1204546"/>
              <a:gd name="connsiteY0" fmla="*/ 0 h 420565"/>
              <a:gd name="connsiteX1" fmla="*/ 808892 w 1204546"/>
              <a:gd name="connsiteY1" fmla="*/ 263769 h 420565"/>
              <a:gd name="connsiteX2" fmla="*/ 298938 w 1204546"/>
              <a:gd name="connsiteY2" fmla="*/ 395653 h 420565"/>
              <a:gd name="connsiteX3" fmla="*/ 0 w 1204546"/>
              <a:gd name="connsiteY3" fmla="*/ 413238 h 420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546" h="420565">
                <a:moveTo>
                  <a:pt x="1204546" y="0"/>
                </a:moveTo>
                <a:cubicBezTo>
                  <a:pt x="1082186" y="98913"/>
                  <a:pt x="959827" y="197827"/>
                  <a:pt x="808892" y="263769"/>
                </a:cubicBezTo>
                <a:cubicBezTo>
                  <a:pt x="657957" y="329711"/>
                  <a:pt x="433753" y="370742"/>
                  <a:pt x="298938" y="395653"/>
                </a:cubicBezTo>
                <a:cubicBezTo>
                  <a:pt x="164123" y="420565"/>
                  <a:pt x="82061" y="416901"/>
                  <a:pt x="0" y="413238"/>
                </a:cubicBezTo>
              </a:path>
            </a:pathLst>
          </a:custGeom>
          <a:ln w="28575"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525838" y="1273175"/>
            <a:ext cx="71437" cy="7143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48" name="ZoneTexte 21"/>
          <p:cNvSpPr txBox="1">
            <a:spLocks noChangeArrowheads="1"/>
          </p:cNvSpPr>
          <p:nvPr/>
        </p:nvSpPr>
        <p:spPr bwMode="auto">
          <a:xfrm>
            <a:off x="1677988" y="908050"/>
            <a:ext cx="1500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liquide</a:t>
            </a:r>
          </a:p>
          <a:p>
            <a:r>
              <a:rPr lang="fr-FR" b="1"/>
              <a:t>stable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1677988" y="2765425"/>
            <a:ext cx="1500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chemeClr val="accent2"/>
                </a:solidFill>
              </a:rPr>
              <a:t>liquide étiré</a:t>
            </a:r>
          </a:p>
        </p:txBody>
      </p:sp>
      <p:sp>
        <p:nvSpPr>
          <p:cNvPr id="17" name="ZoneTexte 25"/>
          <p:cNvSpPr txBox="1">
            <a:spLocks noChangeArrowheads="1"/>
          </p:cNvSpPr>
          <p:nvPr/>
        </p:nvSpPr>
        <p:spPr bwMode="auto">
          <a:xfrm>
            <a:off x="1482725" y="1790700"/>
            <a:ext cx="285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T</a:t>
            </a:r>
          </a:p>
        </p:txBody>
      </p:sp>
      <p:sp>
        <p:nvSpPr>
          <p:cNvPr id="14351" name="ZoneTexte 27"/>
          <p:cNvSpPr txBox="1">
            <a:spLocks noChangeArrowheads="1"/>
          </p:cNvSpPr>
          <p:nvPr/>
        </p:nvSpPr>
        <p:spPr bwMode="auto">
          <a:xfrm>
            <a:off x="-107950" y="692150"/>
            <a:ext cx="1571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Pression</a:t>
            </a:r>
          </a:p>
        </p:txBody>
      </p:sp>
      <p:sp>
        <p:nvSpPr>
          <p:cNvPr id="20" name="Ellipse 19"/>
          <p:cNvSpPr/>
          <p:nvPr/>
        </p:nvSpPr>
        <p:spPr>
          <a:xfrm>
            <a:off x="1784350" y="2085975"/>
            <a:ext cx="71438" cy="71438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/>
          </a:p>
        </p:txBody>
      </p:sp>
      <p:cxnSp>
        <p:nvCxnSpPr>
          <p:cNvPr id="21" name="Connecteur droit 20"/>
          <p:cNvCxnSpPr/>
          <p:nvPr/>
        </p:nvCxnSpPr>
        <p:spPr>
          <a:xfrm rot="16200000" flipV="1">
            <a:off x="1177926" y="1479550"/>
            <a:ext cx="1143000" cy="142875"/>
          </a:xfrm>
          <a:prstGeom prst="line">
            <a:avLst/>
          </a:prstGeom>
          <a:ln w="28575"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677863" y="2406650"/>
            <a:ext cx="34290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èche vers le bas 25"/>
          <p:cNvSpPr/>
          <p:nvPr/>
        </p:nvSpPr>
        <p:spPr>
          <a:xfrm>
            <a:off x="2284413" y="1693863"/>
            <a:ext cx="285750" cy="1073150"/>
          </a:xfrm>
          <a:prstGeom prst="down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/>
          </a:p>
        </p:txBody>
      </p:sp>
      <p:grpSp>
        <p:nvGrpSpPr>
          <p:cNvPr id="2" name="Groupe 61"/>
          <p:cNvGrpSpPr>
            <a:grpSpLocks/>
          </p:cNvGrpSpPr>
          <p:nvPr/>
        </p:nvGrpSpPr>
        <p:grpSpPr bwMode="auto">
          <a:xfrm>
            <a:off x="1106488" y="1319213"/>
            <a:ext cx="2457450" cy="2928937"/>
            <a:chOff x="1106384" y="1911381"/>
            <a:chExt cx="2456775" cy="2928958"/>
          </a:xfrm>
        </p:grpSpPr>
        <p:sp>
          <p:nvSpPr>
            <p:cNvPr id="28" name="Forme libre 27"/>
            <p:cNvSpPr/>
            <p:nvPr/>
          </p:nvSpPr>
          <p:spPr bwMode="auto">
            <a:xfrm>
              <a:off x="2204632" y="1911381"/>
              <a:ext cx="1358527" cy="2928958"/>
            </a:xfrm>
            <a:custGeom>
              <a:avLst/>
              <a:gdLst>
                <a:gd name="connsiteX0" fmla="*/ 1995854 w 1995854"/>
                <a:gd name="connsiteY0" fmla="*/ 0 h 3613638"/>
                <a:gd name="connsiteX1" fmla="*/ 1890346 w 1995854"/>
                <a:gd name="connsiteY1" fmla="*/ 518746 h 3613638"/>
                <a:gd name="connsiteX2" fmla="*/ 1723293 w 1995854"/>
                <a:gd name="connsiteY2" fmla="*/ 1195754 h 3613638"/>
                <a:gd name="connsiteX3" fmla="*/ 1468316 w 1995854"/>
                <a:gd name="connsiteY3" fmla="*/ 2039815 h 3613638"/>
                <a:gd name="connsiteX4" fmla="*/ 1143000 w 1995854"/>
                <a:gd name="connsiteY4" fmla="*/ 2804746 h 3613638"/>
                <a:gd name="connsiteX5" fmla="*/ 764931 w 1995854"/>
                <a:gd name="connsiteY5" fmla="*/ 3305908 h 3613638"/>
                <a:gd name="connsiteX6" fmla="*/ 386862 w 1995854"/>
                <a:gd name="connsiteY6" fmla="*/ 3525715 h 3613638"/>
                <a:gd name="connsiteX7" fmla="*/ 0 w 1995854"/>
                <a:gd name="connsiteY7" fmla="*/ 3613638 h 361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854" h="3613638">
                  <a:moveTo>
                    <a:pt x="1995854" y="0"/>
                  </a:moveTo>
                  <a:cubicBezTo>
                    <a:pt x="1965813" y="159727"/>
                    <a:pt x="1935773" y="319454"/>
                    <a:pt x="1890346" y="518746"/>
                  </a:cubicBezTo>
                  <a:cubicBezTo>
                    <a:pt x="1844919" y="718038"/>
                    <a:pt x="1793631" y="942243"/>
                    <a:pt x="1723293" y="1195754"/>
                  </a:cubicBezTo>
                  <a:cubicBezTo>
                    <a:pt x="1652955" y="1449265"/>
                    <a:pt x="1565031" y="1771650"/>
                    <a:pt x="1468316" y="2039815"/>
                  </a:cubicBezTo>
                  <a:cubicBezTo>
                    <a:pt x="1371601" y="2307980"/>
                    <a:pt x="1260231" y="2593730"/>
                    <a:pt x="1143000" y="2804746"/>
                  </a:cubicBezTo>
                  <a:cubicBezTo>
                    <a:pt x="1025769" y="3015762"/>
                    <a:pt x="890954" y="3185747"/>
                    <a:pt x="764931" y="3305908"/>
                  </a:cubicBezTo>
                  <a:cubicBezTo>
                    <a:pt x="638908" y="3426070"/>
                    <a:pt x="514350" y="3474427"/>
                    <a:pt x="386862" y="3525715"/>
                  </a:cubicBezTo>
                  <a:cubicBezTo>
                    <a:pt x="259374" y="3577003"/>
                    <a:pt x="129687" y="3595320"/>
                    <a:pt x="0" y="3613638"/>
                  </a:cubicBezTo>
                </a:path>
              </a:pathLst>
            </a:cu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361" name="ZoneTexte 83"/>
            <p:cNvSpPr txBox="1">
              <a:spLocks noChangeArrowheads="1"/>
            </p:cNvSpPr>
            <p:nvPr/>
          </p:nvSpPr>
          <p:spPr bwMode="auto">
            <a:xfrm>
              <a:off x="1106384" y="4314771"/>
              <a:ext cx="15001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olidFill>
                    <a:srgbClr val="FF3300"/>
                  </a:solidFill>
                </a:rPr>
                <a:t>cavitation</a:t>
              </a:r>
            </a:p>
          </p:txBody>
        </p:sp>
      </p:grpSp>
      <p:sp>
        <p:nvSpPr>
          <p:cNvPr id="14357" name="ZoneTexte 28"/>
          <p:cNvSpPr txBox="1">
            <a:spLocks noChangeArrowheads="1"/>
          </p:cNvSpPr>
          <p:nvPr/>
        </p:nvSpPr>
        <p:spPr bwMode="auto">
          <a:xfrm>
            <a:off x="2928938" y="2408238"/>
            <a:ext cx="17510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Température</a:t>
            </a: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2357438" y="4941888"/>
            <a:ext cx="65722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fr-FR" b="1"/>
              <a:t>liquide moins dense = plus de liaisons hydrogène?</a:t>
            </a:r>
          </a:p>
          <a:p>
            <a:r>
              <a:rPr lang="fr-FR" b="1"/>
              <a:t>possibilité d’un point critique à pression négative</a:t>
            </a: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3276600" y="5949950"/>
            <a:ext cx="4824413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b="1" dirty="0">
                <a:ea typeface="ＭＳ Ｐゴシック" pitchFamily="50" charset="-128"/>
              </a:rPr>
              <a:t>eau pure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Brovchenko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et al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. JCP 2005</a:t>
            </a:r>
            <a:b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</a:br>
            <a:r>
              <a:rPr lang="en-US" b="1" dirty="0">
                <a:ea typeface="ＭＳ Ｐゴシック" pitchFamily="50" charset="-128"/>
              </a:rPr>
              <a:t> eau </a:t>
            </a:r>
            <a:r>
              <a:rPr lang="en-US" b="1" dirty="0" err="1">
                <a:ea typeface="ＭＳ Ｐゴシック" pitchFamily="50" charset="-128"/>
              </a:rPr>
              <a:t>salée</a:t>
            </a:r>
            <a:r>
              <a:rPr lang="en-US" b="1" dirty="0">
                <a:ea typeface="ＭＳ Ｐゴシック" pitchFamily="50" charset="-128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Corradini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et al.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JCP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9" grpId="0"/>
      <p:bldP spid="194570" grpId="0"/>
      <p:bldP spid="16" grpId="0"/>
      <p:bldP spid="26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1349375" y="214313"/>
            <a:ext cx="6445250" cy="500062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Expérience de Huygens 1661</a:t>
            </a:r>
            <a:endParaRPr lang="en-US" sz="3200" b="1" smtClean="0">
              <a:latin typeface="Arial" charset="0"/>
            </a:endParaRPr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571500" y="1236663"/>
            <a:ext cx="3929063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Kell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Am. J. Phys.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1983</a:t>
            </a:r>
          </a:p>
        </p:txBody>
      </p:sp>
      <p:sp>
        <p:nvSpPr>
          <p:cNvPr id="16388" name="ZoneTexte 8"/>
          <p:cNvSpPr txBox="1">
            <a:spLocks noChangeArrowheads="1"/>
          </p:cNvSpPr>
          <p:nvPr/>
        </p:nvSpPr>
        <p:spPr bwMode="auto">
          <a:xfrm>
            <a:off x="571500" y="1879600"/>
            <a:ext cx="3929063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Aft>
                <a:spcPts val="1800"/>
              </a:spcAft>
              <a:buFont typeface="Arial" charset="0"/>
              <a:buChar char="•"/>
            </a:pPr>
            <a:r>
              <a:rPr lang="fr-FR" b="1"/>
              <a:t> 1643 : Torricelli invente le baromètre</a:t>
            </a:r>
          </a:p>
          <a:p>
            <a:pPr algn="l">
              <a:spcAft>
                <a:spcPts val="1800"/>
              </a:spcAft>
              <a:buFont typeface="Arial" charset="0"/>
              <a:buChar char="•"/>
            </a:pPr>
            <a:r>
              <a:rPr lang="fr-FR" b="1"/>
              <a:t> 1648 : Pascal fait vérifier par son beau-frère, Florent Perrier,</a:t>
            </a:r>
            <a:br>
              <a:rPr lang="fr-FR" b="1"/>
            </a:br>
            <a:r>
              <a:rPr lang="fr-FR" b="1"/>
              <a:t>la chute de pression lors de l’ascension du Puy-de-Dôme</a:t>
            </a:r>
          </a:p>
          <a:p>
            <a:pPr algn="l">
              <a:spcAft>
                <a:spcPts val="1800"/>
              </a:spcAft>
              <a:buFont typeface="Arial" charset="0"/>
              <a:buChar char="•"/>
            </a:pPr>
            <a:r>
              <a:rPr lang="fr-FR" b="1"/>
              <a:t> années 1650 :</a:t>
            </a:r>
            <a:br>
              <a:rPr lang="fr-FR" b="1"/>
            </a:br>
            <a:r>
              <a:rPr lang="fr-FR" b="1"/>
              <a:t>von Guericke et Boyle</a:t>
            </a:r>
            <a:br>
              <a:rPr lang="fr-FR" b="1"/>
            </a:br>
            <a:r>
              <a:rPr lang="fr-FR" b="1"/>
              <a:t>construisent les premières pompes à vide</a:t>
            </a:r>
          </a:p>
          <a:p>
            <a:pPr algn="l">
              <a:spcAft>
                <a:spcPts val="1800"/>
              </a:spcAft>
              <a:buFont typeface="Arial" charset="0"/>
              <a:buChar char="•"/>
            </a:pPr>
            <a:r>
              <a:rPr lang="fr-FR" b="1">
                <a:solidFill>
                  <a:schemeClr val="accent2"/>
                </a:solidFill>
              </a:rPr>
              <a:t> 1661 : Christiaan Huygens observe l’eau étirée</a:t>
            </a:r>
          </a:p>
        </p:txBody>
      </p:sp>
      <p:pic>
        <p:nvPicPr>
          <p:cNvPr id="16389" name="Image 9" descr="Christiaan_Huygens-painting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1236663"/>
            <a:ext cx="36449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1349375" y="214313"/>
            <a:ext cx="6445250" cy="500062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Expérience de Huygens 1661</a:t>
            </a:r>
            <a:endParaRPr lang="en-US" sz="3200" b="1" smtClean="0">
              <a:latin typeface="Arial" charset="0"/>
            </a:endParaRPr>
          </a:p>
        </p:txBody>
      </p:sp>
      <p:pic>
        <p:nvPicPr>
          <p:cNvPr id="17411" name="Image 3" descr="Huyghens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6475" y="857250"/>
            <a:ext cx="2278063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ZoneTexte 4"/>
          <p:cNvSpPr txBox="1">
            <a:spLocks noChangeArrowheads="1"/>
          </p:cNvSpPr>
          <p:nvPr/>
        </p:nvSpPr>
        <p:spPr bwMode="auto">
          <a:xfrm>
            <a:off x="1314450" y="1543050"/>
            <a:ext cx="33162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cs typeface="Arial" charset="0"/>
              </a:rPr>
              <a:t>hydrostatique : </a:t>
            </a:r>
            <a:r>
              <a:rPr lang="fr-FR" b="1">
                <a:latin typeface="Symbol" pitchFamily="18" charset="2"/>
              </a:rPr>
              <a:t>D</a:t>
            </a:r>
            <a:r>
              <a:rPr lang="fr-FR" b="1"/>
              <a:t>P = </a:t>
            </a:r>
            <a:r>
              <a:rPr lang="fr-FR" b="1">
                <a:latin typeface="Symbol" pitchFamily="18" charset="2"/>
              </a:rPr>
              <a:t>r</a:t>
            </a:r>
            <a:r>
              <a:rPr lang="fr-FR" b="1"/>
              <a:t> g h</a:t>
            </a:r>
          </a:p>
          <a:p>
            <a:r>
              <a:rPr lang="fr-FR" b="1"/>
              <a:t>pression atmosphérique</a:t>
            </a:r>
          </a:p>
          <a:p>
            <a:r>
              <a:rPr lang="fr-FR" b="1"/>
              <a:t>= 0.76 m de mercure</a:t>
            </a:r>
          </a:p>
          <a:p>
            <a:r>
              <a:rPr lang="fr-FR" b="1"/>
              <a:t>= 10.33 m d’eau</a:t>
            </a:r>
          </a:p>
        </p:txBody>
      </p:sp>
      <p:sp>
        <p:nvSpPr>
          <p:cNvPr id="17413" name="ZoneTexte 5"/>
          <p:cNvSpPr txBox="1">
            <a:spLocks noChangeArrowheads="1"/>
          </p:cNvSpPr>
          <p:nvPr/>
        </p:nvSpPr>
        <p:spPr bwMode="auto">
          <a:xfrm>
            <a:off x="1033463" y="3124200"/>
            <a:ext cx="387985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Le récipient A est rempli d’eau</a:t>
            </a:r>
            <a:br>
              <a:rPr lang="fr-FR" b="1"/>
            </a:br>
            <a:r>
              <a:rPr lang="fr-FR" b="1"/>
              <a:t>et retourné sur le bain D :</a:t>
            </a:r>
            <a:br>
              <a:rPr lang="fr-FR" b="1"/>
            </a:br>
            <a:r>
              <a:rPr lang="fr-FR" b="1"/>
              <a:t>quand l’extérieur est</a:t>
            </a:r>
          </a:p>
          <a:p>
            <a:r>
              <a:rPr lang="fr-FR" b="1"/>
              <a:t>à pression atmosphérique,</a:t>
            </a:r>
          </a:p>
          <a:p>
            <a:r>
              <a:rPr lang="fr-FR" b="1"/>
              <a:t>l’eau reste dans A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666750" y="5011738"/>
            <a:ext cx="46116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On fait le vide sous la cloche :</a:t>
            </a:r>
            <a:br>
              <a:rPr lang="fr-FR" b="1"/>
            </a:br>
            <a:r>
              <a:rPr lang="fr-FR" b="1"/>
              <a:t>la pression à l’interface D descend à</a:t>
            </a:r>
            <a:br>
              <a:rPr lang="fr-FR" b="1"/>
            </a:br>
            <a:r>
              <a:rPr lang="fr-FR" b="1"/>
              <a:t>Psat = 23.4 mbar à 20°C,</a:t>
            </a:r>
          </a:p>
          <a:p>
            <a:r>
              <a:rPr lang="fr-FR" b="1"/>
              <a:t>mais </a:t>
            </a:r>
            <a:r>
              <a:rPr lang="fr-FR" b="1">
                <a:solidFill>
                  <a:schemeClr val="accent2"/>
                </a:solidFill>
              </a:rPr>
              <a:t>l’eau reste dans A !</a:t>
            </a:r>
          </a:p>
          <a:p>
            <a:r>
              <a:rPr lang="fr-FR" b="1"/>
              <a:t>En haut de A, h&gt;0.24 m d’eau </a:t>
            </a:r>
            <a:r>
              <a:rPr lang="fr-FR" b="1">
                <a:solidFill>
                  <a:schemeClr val="accent2"/>
                </a:solidFill>
                <a:sym typeface="Symbol" pitchFamily="18" charset="2"/>
              </a:rPr>
              <a:t></a:t>
            </a:r>
            <a:r>
              <a:rPr lang="fr-FR" b="1">
                <a:solidFill>
                  <a:schemeClr val="accent2"/>
                </a:solidFill>
              </a:rPr>
              <a:t> P&lt;0</a:t>
            </a:r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1008063" y="885825"/>
            <a:ext cx="39290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Kell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Am. J. Phys.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1983</a:t>
            </a:r>
          </a:p>
        </p:txBody>
      </p:sp>
      <p:sp>
        <p:nvSpPr>
          <p:cNvPr id="17416" name="ZoneTexte 8"/>
          <p:cNvSpPr txBox="1">
            <a:spLocks noChangeArrowheads="1"/>
          </p:cNvSpPr>
          <p:nvPr/>
        </p:nvSpPr>
        <p:spPr bwMode="auto">
          <a:xfrm>
            <a:off x="6286500" y="6386513"/>
            <a:ext cx="2000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vers la pompe</a:t>
            </a:r>
          </a:p>
        </p:txBody>
      </p:sp>
      <p:sp>
        <p:nvSpPr>
          <p:cNvPr id="17417" name="Flèche vers le bas 9"/>
          <p:cNvSpPr>
            <a:spLocks noChangeArrowheads="1"/>
          </p:cNvSpPr>
          <p:nvPr/>
        </p:nvSpPr>
        <p:spPr bwMode="auto">
          <a:xfrm>
            <a:off x="7143750" y="6000750"/>
            <a:ext cx="214313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19050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188913"/>
            <a:ext cx="3941763" cy="457200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La sève des arbres</a:t>
            </a:r>
            <a:endParaRPr lang="en-US" sz="3200" b="1" smtClean="0">
              <a:latin typeface="Arial" charset="0"/>
            </a:endParaRP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713" y="285750"/>
            <a:ext cx="4275137" cy="6411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8436" name="ZoneTexte 26"/>
          <p:cNvSpPr txBox="1">
            <a:spLocks noChangeArrowheads="1"/>
          </p:cNvSpPr>
          <p:nvPr/>
        </p:nvSpPr>
        <p:spPr bwMode="auto">
          <a:xfrm>
            <a:off x="147638" y="765175"/>
            <a:ext cx="42164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sequoias : 115,6 m</a:t>
            </a:r>
          </a:p>
          <a:p>
            <a:r>
              <a:rPr lang="fr-FR" b="1"/>
              <a:t>= -11,3 bar en hydrostatique</a:t>
            </a:r>
          </a:p>
          <a:p>
            <a:r>
              <a:rPr lang="fr-FR" b="1"/>
              <a:t>autres facteurs (sécheresse…)</a:t>
            </a:r>
          </a:p>
          <a:p>
            <a:r>
              <a:rPr lang="fr-FR" b="1"/>
              <a:t>jusqu’à – 50 bar !</a:t>
            </a:r>
          </a:p>
          <a:p>
            <a:r>
              <a:rPr lang="fr-FR"/>
              <a:t>l’eau monte par évapo-transpiration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5900" y="2781300"/>
            <a:ext cx="4030663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ea typeface="ＭＳ Ｐゴシック" pitchFamily="50" charset="-128"/>
              </a:rPr>
              <a:t>arbre</a:t>
            </a:r>
            <a:r>
              <a:rPr lang="en-US" b="1" dirty="0">
                <a:ea typeface="ＭＳ Ｐゴシック" pitchFamily="50" charset="-128"/>
              </a:rPr>
              <a:t> </a:t>
            </a:r>
            <a:r>
              <a:rPr lang="en-US" b="1" dirty="0" err="1">
                <a:ea typeface="ＭＳ Ｐゴシック" pitchFamily="50" charset="-128"/>
              </a:rPr>
              <a:t>artificiel</a:t>
            </a:r>
            <a:endParaRPr lang="en-US" b="1" dirty="0">
              <a:ea typeface="ＭＳ Ｐゴシック" pitchFamily="50" charset="-128"/>
            </a:endParaRPr>
          </a:p>
          <a:p>
            <a:pPr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Wheeler et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Stroock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Nature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2008</a:t>
            </a:r>
            <a:endParaRPr lang="fr-FR" dirty="0"/>
          </a:p>
        </p:txBody>
      </p:sp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5" y="3644900"/>
            <a:ext cx="3543300" cy="30559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228600"/>
            <a:ext cx="8458200" cy="457200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Centrifugation</a:t>
            </a:r>
            <a:endParaRPr lang="en-US" sz="3200" b="1" smtClean="0">
              <a:latin typeface="Arial" charset="0"/>
            </a:endParaRPr>
          </a:p>
        </p:txBody>
      </p:sp>
      <p:grpSp>
        <p:nvGrpSpPr>
          <p:cNvPr id="19459" name="Groupe 61"/>
          <p:cNvGrpSpPr>
            <a:grpSpLocks/>
          </p:cNvGrpSpPr>
          <p:nvPr/>
        </p:nvGrpSpPr>
        <p:grpSpPr bwMode="auto">
          <a:xfrm>
            <a:off x="714375" y="2636838"/>
            <a:ext cx="3028950" cy="2925762"/>
            <a:chOff x="3124200" y="1646768"/>
            <a:chExt cx="3028950" cy="2925240"/>
          </a:xfrm>
        </p:grpSpPr>
        <p:grpSp>
          <p:nvGrpSpPr>
            <p:cNvPr id="19463" name="Groupe 45"/>
            <p:cNvGrpSpPr>
              <a:grpSpLocks/>
            </p:cNvGrpSpPr>
            <p:nvPr/>
          </p:nvGrpSpPr>
          <p:grpSpPr bwMode="auto">
            <a:xfrm flipV="1">
              <a:off x="3124200" y="1646768"/>
              <a:ext cx="3028950" cy="2861740"/>
              <a:chOff x="3124200" y="1646768"/>
              <a:chExt cx="3028950" cy="2861740"/>
            </a:xfrm>
          </p:grpSpPr>
          <p:sp>
            <p:nvSpPr>
              <p:cNvPr id="45" name="Forme libre 44"/>
              <p:cNvSpPr/>
              <p:nvPr/>
            </p:nvSpPr>
            <p:spPr bwMode="auto">
              <a:xfrm>
                <a:off x="3124200" y="1657867"/>
                <a:ext cx="3028950" cy="2844292"/>
              </a:xfrm>
              <a:custGeom>
                <a:avLst/>
                <a:gdLst>
                  <a:gd name="connsiteX0" fmla="*/ 222250 w 3028950"/>
                  <a:gd name="connsiteY0" fmla="*/ 2057400 h 2844800"/>
                  <a:gd name="connsiteX1" fmla="*/ 0 w 3028950"/>
                  <a:gd name="connsiteY1" fmla="*/ 1847850 h 2844800"/>
                  <a:gd name="connsiteX2" fmla="*/ 6350 w 3028950"/>
                  <a:gd name="connsiteY2" fmla="*/ 2419350 h 2844800"/>
                  <a:gd name="connsiteX3" fmla="*/ 50800 w 3028950"/>
                  <a:gd name="connsiteY3" fmla="*/ 2609850 h 2844800"/>
                  <a:gd name="connsiteX4" fmla="*/ 184150 w 3028950"/>
                  <a:gd name="connsiteY4" fmla="*/ 2774950 h 2844800"/>
                  <a:gd name="connsiteX5" fmla="*/ 368300 w 3028950"/>
                  <a:gd name="connsiteY5" fmla="*/ 2844800 h 2844800"/>
                  <a:gd name="connsiteX6" fmla="*/ 565150 w 3028950"/>
                  <a:gd name="connsiteY6" fmla="*/ 2832100 h 2844800"/>
                  <a:gd name="connsiteX7" fmla="*/ 749300 w 3028950"/>
                  <a:gd name="connsiteY7" fmla="*/ 2711450 h 2844800"/>
                  <a:gd name="connsiteX8" fmla="*/ 1212850 w 3028950"/>
                  <a:gd name="connsiteY8" fmla="*/ 2038350 h 2844800"/>
                  <a:gd name="connsiteX9" fmla="*/ 2324100 w 3028950"/>
                  <a:gd name="connsiteY9" fmla="*/ 438150 h 2844800"/>
                  <a:gd name="connsiteX10" fmla="*/ 2457450 w 3028950"/>
                  <a:gd name="connsiteY10" fmla="*/ 292100 h 2844800"/>
                  <a:gd name="connsiteX11" fmla="*/ 2578100 w 3028950"/>
                  <a:gd name="connsiteY11" fmla="*/ 273050 h 2844800"/>
                  <a:gd name="connsiteX12" fmla="*/ 2730500 w 3028950"/>
                  <a:gd name="connsiteY12" fmla="*/ 323850 h 2844800"/>
                  <a:gd name="connsiteX13" fmla="*/ 2794000 w 3028950"/>
                  <a:gd name="connsiteY13" fmla="*/ 463550 h 2844800"/>
                  <a:gd name="connsiteX14" fmla="*/ 2806700 w 3028950"/>
                  <a:gd name="connsiteY14" fmla="*/ 603250 h 2844800"/>
                  <a:gd name="connsiteX15" fmla="*/ 2806700 w 3028950"/>
                  <a:gd name="connsiteY15" fmla="*/ 742950 h 2844800"/>
                  <a:gd name="connsiteX16" fmla="*/ 3022600 w 3028950"/>
                  <a:gd name="connsiteY16" fmla="*/ 933450 h 2844800"/>
                  <a:gd name="connsiteX17" fmla="*/ 3028950 w 3028950"/>
                  <a:gd name="connsiteY17" fmla="*/ 431800 h 2844800"/>
                  <a:gd name="connsiteX18" fmla="*/ 2990850 w 3028950"/>
                  <a:gd name="connsiteY18" fmla="*/ 215900 h 2844800"/>
                  <a:gd name="connsiteX19" fmla="*/ 2882900 w 3028950"/>
                  <a:gd name="connsiteY19" fmla="*/ 101600 h 2844800"/>
                  <a:gd name="connsiteX20" fmla="*/ 2673350 w 3028950"/>
                  <a:gd name="connsiteY20" fmla="*/ 0 h 2844800"/>
                  <a:gd name="connsiteX21" fmla="*/ 2457450 w 3028950"/>
                  <a:gd name="connsiteY21" fmla="*/ 0 h 2844800"/>
                  <a:gd name="connsiteX22" fmla="*/ 2305050 w 3028950"/>
                  <a:gd name="connsiteY22" fmla="*/ 114300 h 2844800"/>
                  <a:gd name="connsiteX23" fmla="*/ 2076450 w 3028950"/>
                  <a:gd name="connsiteY23" fmla="*/ 444500 h 2844800"/>
                  <a:gd name="connsiteX24" fmla="*/ 800100 w 3028950"/>
                  <a:gd name="connsiteY24" fmla="*/ 2273300 h 2844800"/>
                  <a:gd name="connsiteX25" fmla="*/ 603250 w 3028950"/>
                  <a:gd name="connsiteY25" fmla="*/ 2552700 h 2844800"/>
                  <a:gd name="connsiteX26" fmla="*/ 457200 w 3028950"/>
                  <a:gd name="connsiteY26" fmla="*/ 2603500 h 2844800"/>
                  <a:gd name="connsiteX27" fmla="*/ 292100 w 3028950"/>
                  <a:gd name="connsiteY27" fmla="*/ 2527300 h 2844800"/>
                  <a:gd name="connsiteX28" fmla="*/ 228600 w 3028950"/>
                  <a:gd name="connsiteY28" fmla="*/ 2381250 h 2844800"/>
                  <a:gd name="connsiteX29" fmla="*/ 228600 w 3028950"/>
                  <a:gd name="connsiteY29" fmla="*/ 2152650 h 2844800"/>
                  <a:gd name="connsiteX30" fmla="*/ 222250 w 3028950"/>
                  <a:gd name="connsiteY30" fmla="*/ 2057400 h 284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028950" h="2844800">
                    <a:moveTo>
                      <a:pt x="222250" y="2057400"/>
                    </a:moveTo>
                    <a:lnTo>
                      <a:pt x="0" y="1847850"/>
                    </a:lnTo>
                    <a:cubicBezTo>
                      <a:pt x="2117" y="2038350"/>
                      <a:pt x="4233" y="2228850"/>
                      <a:pt x="6350" y="2419350"/>
                    </a:cubicBezTo>
                    <a:lnTo>
                      <a:pt x="50800" y="2609850"/>
                    </a:lnTo>
                    <a:lnTo>
                      <a:pt x="184150" y="2774950"/>
                    </a:lnTo>
                    <a:lnTo>
                      <a:pt x="368300" y="2844800"/>
                    </a:lnTo>
                    <a:lnTo>
                      <a:pt x="565150" y="2832100"/>
                    </a:lnTo>
                    <a:lnTo>
                      <a:pt x="749300" y="2711450"/>
                    </a:lnTo>
                    <a:lnTo>
                      <a:pt x="1212850" y="2038350"/>
                    </a:lnTo>
                    <a:lnTo>
                      <a:pt x="2324100" y="438150"/>
                    </a:lnTo>
                    <a:lnTo>
                      <a:pt x="2457450" y="292100"/>
                    </a:lnTo>
                    <a:lnTo>
                      <a:pt x="2578100" y="273050"/>
                    </a:lnTo>
                    <a:lnTo>
                      <a:pt x="2730500" y="323850"/>
                    </a:lnTo>
                    <a:lnTo>
                      <a:pt x="2794000" y="463550"/>
                    </a:lnTo>
                    <a:lnTo>
                      <a:pt x="2806700" y="603250"/>
                    </a:lnTo>
                    <a:lnTo>
                      <a:pt x="2806700" y="742950"/>
                    </a:lnTo>
                    <a:lnTo>
                      <a:pt x="3022600" y="933450"/>
                    </a:lnTo>
                    <a:cubicBezTo>
                      <a:pt x="3024717" y="766233"/>
                      <a:pt x="3026833" y="599017"/>
                      <a:pt x="3028950" y="431800"/>
                    </a:cubicBezTo>
                    <a:lnTo>
                      <a:pt x="2990850" y="215900"/>
                    </a:lnTo>
                    <a:lnTo>
                      <a:pt x="2882900" y="101600"/>
                    </a:lnTo>
                    <a:lnTo>
                      <a:pt x="2673350" y="0"/>
                    </a:lnTo>
                    <a:lnTo>
                      <a:pt x="2457450" y="0"/>
                    </a:lnTo>
                    <a:lnTo>
                      <a:pt x="2305050" y="114300"/>
                    </a:lnTo>
                    <a:lnTo>
                      <a:pt x="2076450" y="444500"/>
                    </a:lnTo>
                    <a:lnTo>
                      <a:pt x="800100" y="2273300"/>
                    </a:lnTo>
                    <a:lnTo>
                      <a:pt x="603250" y="2552700"/>
                    </a:lnTo>
                    <a:lnTo>
                      <a:pt x="457200" y="2603500"/>
                    </a:lnTo>
                    <a:lnTo>
                      <a:pt x="292100" y="2527300"/>
                    </a:lnTo>
                    <a:lnTo>
                      <a:pt x="228600" y="2381250"/>
                    </a:lnTo>
                    <a:lnTo>
                      <a:pt x="228600" y="2152650"/>
                    </a:lnTo>
                    <a:lnTo>
                      <a:pt x="222250" y="2057400"/>
                    </a:lnTo>
                    <a:close/>
                  </a:path>
                </a:pathLst>
              </a:custGeom>
              <a:solidFill>
                <a:schemeClr val="bg1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fr-FR">
                  <a:ea typeface="ＭＳ Ｐゴシック" pitchFamily="96" charset="-128"/>
                </a:endParaRPr>
              </a:p>
            </p:txBody>
          </p:sp>
          <p:cxnSp>
            <p:nvCxnSpPr>
              <p:cNvPr id="19471" name="Connecteur droit 4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428992" y="2214554"/>
                <a:ext cx="2286016" cy="1571636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472" name="Connecteur droit 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581392" y="2366954"/>
                <a:ext cx="2286016" cy="1571636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grpSp>
            <p:nvGrpSpPr>
              <p:cNvPr id="19473" name="Groupe 22"/>
              <p:cNvGrpSpPr>
                <a:grpSpLocks/>
              </p:cNvGrpSpPr>
              <p:nvPr/>
            </p:nvGrpSpPr>
            <p:grpSpPr bwMode="auto">
              <a:xfrm>
                <a:off x="5295188" y="1646768"/>
                <a:ext cx="857256" cy="1160332"/>
                <a:chOff x="5295188" y="1646768"/>
                <a:chExt cx="857256" cy="1160332"/>
              </a:xfrm>
            </p:grpSpPr>
            <p:cxnSp>
              <p:nvCxnSpPr>
                <p:cNvPr id="19478" name="Connecteur droit 13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5784025" y="2439389"/>
                  <a:ext cx="735422" cy="0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sp>
              <p:nvSpPr>
                <p:cNvPr id="9" name="Arc 8"/>
                <p:cNvSpPr>
                  <a:spLocks noChangeAspect="1"/>
                </p:cNvSpPr>
                <p:nvPr/>
              </p:nvSpPr>
              <p:spPr bwMode="auto">
                <a:xfrm>
                  <a:off x="5454650" y="1929282"/>
                  <a:ext cx="468313" cy="468228"/>
                </a:xfrm>
                <a:prstGeom prst="arc">
                  <a:avLst>
                    <a:gd name="adj1" fmla="val 12573317"/>
                    <a:gd name="adj2" fmla="val 0"/>
                  </a:avLst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>
                    <a:defRPr/>
                  </a:pPr>
                  <a:endParaRPr lang="fr-FR">
                    <a:ea typeface="ＭＳ Ｐゴシック" pitchFamily="96" charset="-128"/>
                  </a:endParaRPr>
                </a:p>
              </p:txBody>
            </p:sp>
            <p:cxnSp>
              <p:nvCxnSpPr>
                <p:cNvPr id="19480" name="Connecteur droit 10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5607366" y="2438878"/>
                  <a:ext cx="623894" cy="7318"/>
                </a:xfrm>
                <a:prstGeom prst="line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sp>
              <p:nvSpPr>
                <p:cNvPr id="7" name="Arc 6"/>
                <p:cNvSpPr/>
                <p:nvPr/>
              </p:nvSpPr>
              <p:spPr bwMode="auto">
                <a:xfrm>
                  <a:off x="5295900" y="1646757"/>
                  <a:ext cx="857250" cy="857097"/>
                </a:xfrm>
                <a:prstGeom prst="arc">
                  <a:avLst>
                    <a:gd name="adj1" fmla="val 12573317"/>
                    <a:gd name="adj2" fmla="val 197637"/>
                  </a:avLst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>
                    <a:defRPr/>
                  </a:pPr>
                  <a:endParaRPr lang="fr-FR">
                    <a:ea typeface="ＭＳ Ｐゴシック" pitchFamily="96" charset="-128"/>
                  </a:endParaRPr>
                </a:p>
              </p:txBody>
            </p:sp>
          </p:grpSp>
          <p:sp>
            <p:nvSpPr>
              <p:cNvPr id="37" name="Arc 36"/>
              <p:cNvSpPr>
                <a:spLocks noChangeAspect="1"/>
              </p:cNvSpPr>
              <p:nvPr/>
            </p:nvSpPr>
            <p:spPr bwMode="auto">
              <a:xfrm flipV="1">
                <a:off x="3351213" y="3786325"/>
                <a:ext cx="468312" cy="468228"/>
              </a:xfrm>
              <a:prstGeom prst="arc">
                <a:avLst>
                  <a:gd name="adj1" fmla="val 11098105"/>
                  <a:gd name="adj2" fmla="val 19850929"/>
                </a:avLst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fr-FR">
                  <a:ea typeface="ＭＳ Ｐゴシック" pitchFamily="96" charset="-128"/>
                </a:endParaRPr>
              </a:p>
            </p:txBody>
          </p:sp>
          <p:cxnSp>
            <p:nvCxnSpPr>
              <p:cNvPr id="19475" name="Connecteur droit 35"/>
              <p:cNvCxnSpPr>
                <a:cxnSpLocks noChangeShapeType="1"/>
              </p:cNvCxnSpPr>
              <p:nvPr/>
            </p:nvCxnSpPr>
            <p:spPr bwMode="auto">
              <a:xfrm rot="16200000" flipV="1">
                <a:off x="2769179" y="3725273"/>
                <a:ext cx="735422" cy="0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476" name="Connecteur droit 37"/>
              <p:cNvCxnSpPr>
                <a:cxnSpLocks noChangeShapeType="1"/>
              </p:cNvCxnSpPr>
              <p:nvPr/>
            </p:nvCxnSpPr>
            <p:spPr bwMode="auto">
              <a:xfrm rot="16200000" flipV="1">
                <a:off x="3038316" y="3731112"/>
                <a:ext cx="623894" cy="7318"/>
              </a:xfrm>
              <a:prstGeom prst="line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39" name="Arc 38"/>
              <p:cNvSpPr/>
              <p:nvPr/>
            </p:nvSpPr>
            <p:spPr bwMode="auto">
              <a:xfrm flipV="1">
                <a:off x="3136900" y="3651411"/>
                <a:ext cx="857250" cy="857097"/>
              </a:xfrm>
              <a:prstGeom prst="arc">
                <a:avLst>
                  <a:gd name="adj1" fmla="val 10763697"/>
                  <a:gd name="adj2" fmla="val 19895549"/>
                </a:avLst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fr-FR">
                  <a:ea typeface="ＭＳ Ｐゴシック" pitchFamily="96" charset="-128"/>
                </a:endParaRPr>
              </a:p>
            </p:txBody>
          </p:sp>
        </p:grpSp>
        <p:cxnSp>
          <p:nvCxnSpPr>
            <p:cNvPr id="19464" name="Connecteur droit 47"/>
            <p:cNvCxnSpPr>
              <a:cxnSpLocks noChangeShapeType="1"/>
            </p:cNvCxnSpPr>
            <p:nvPr/>
          </p:nvCxnSpPr>
          <p:spPr bwMode="auto">
            <a:xfrm flipV="1">
              <a:off x="4043812" y="3071810"/>
              <a:ext cx="612326" cy="42862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65" name="Connecteur droit 48"/>
            <p:cNvCxnSpPr>
              <a:cxnSpLocks noChangeShapeType="1"/>
            </p:cNvCxnSpPr>
            <p:nvPr/>
          </p:nvCxnSpPr>
          <p:spPr bwMode="auto">
            <a:xfrm flipV="1">
              <a:off x="4794932" y="3773490"/>
              <a:ext cx="1140740" cy="79851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19466" name="Connecteur droit avec flèche 52"/>
            <p:cNvCxnSpPr>
              <a:cxnSpLocks noChangeShapeType="1"/>
            </p:cNvCxnSpPr>
            <p:nvPr/>
          </p:nvCxnSpPr>
          <p:spPr bwMode="auto">
            <a:xfrm rot="16200000" flipH="1">
              <a:off x="4204605" y="3439206"/>
              <a:ext cx="1071572" cy="765408"/>
            </a:xfrm>
            <a:prstGeom prst="straightConnector1">
              <a:avLst/>
            </a:prstGeom>
            <a:noFill/>
            <a:ln w="28575" algn="ctr">
              <a:solidFill>
                <a:schemeClr val="accent2"/>
              </a:solidFill>
              <a:round/>
              <a:headEnd type="stealth" w="lg" len="lg"/>
              <a:tailEnd type="stealth" w="lg" len="lg"/>
            </a:ln>
          </p:spPr>
        </p:cxnSp>
        <p:sp>
          <p:nvSpPr>
            <p:cNvPr id="19467" name="ZoneTexte 57"/>
            <p:cNvSpPr txBox="1">
              <a:spLocks noChangeArrowheads="1"/>
            </p:cNvSpPr>
            <p:nvPr/>
          </p:nvSpPr>
          <p:spPr bwMode="auto">
            <a:xfrm>
              <a:off x="4357686" y="3814708"/>
              <a:ext cx="26962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i="1">
                  <a:solidFill>
                    <a:schemeClr val="accent2"/>
                  </a:solidFill>
                </a:rPr>
                <a:t>r</a:t>
              </a:r>
            </a:p>
          </p:txBody>
        </p:sp>
        <p:sp>
          <p:nvSpPr>
            <p:cNvPr id="60" name="Arc 59"/>
            <p:cNvSpPr/>
            <p:nvPr/>
          </p:nvSpPr>
          <p:spPr bwMode="auto">
            <a:xfrm>
              <a:off x="4643438" y="2243562"/>
              <a:ext cx="900112" cy="899951"/>
            </a:xfrm>
            <a:prstGeom prst="arc">
              <a:avLst>
                <a:gd name="adj1" fmla="val 13883920"/>
                <a:gd name="adj2" fmla="val 2406355"/>
              </a:avLst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stealth" w="lg" len="lg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fr-FR">
                <a:ea typeface="ＭＳ Ｐゴシック" pitchFamily="96" charset="-128"/>
              </a:endParaRPr>
            </a:p>
          </p:txBody>
        </p:sp>
        <p:sp>
          <p:nvSpPr>
            <p:cNvPr id="19469" name="ZoneTexte 60"/>
            <p:cNvSpPr txBox="1">
              <a:spLocks noChangeArrowheads="1"/>
            </p:cNvSpPr>
            <p:nvPr/>
          </p:nvSpPr>
          <p:spPr bwMode="auto">
            <a:xfrm>
              <a:off x="5357818" y="2028758"/>
              <a:ext cx="50006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i="1">
                  <a:solidFill>
                    <a:schemeClr val="accent2"/>
                  </a:solidFill>
                  <a:latin typeface="Symbol" pitchFamily="18" charset="2"/>
                </a:rPr>
                <a:t>w</a:t>
              </a:r>
            </a:p>
          </p:txBody>
        </p:sp>
      </p:grpSp>
      <p:sp>
        <p:nvSpPr>
          <p:cNvPr id="63" name="Text Box 39"/>
          <p:cNvSpPr txBox="1">
            <a:spLocks noChangeArrowheads="1"/>
          </p:cNvSpPr>
          <p:nvPr/>
        </p:nvSpPr>
        <p:spPr bwMode="auto">
          <a:xfrm>
            <a:off x="0" y="1000125"/>
            <a:ext cx="4714875" cy="1169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Osborne Reynolds 1886, cited in Worthington 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Phil. Trans. A.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1892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Briggs,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J. Appl. Phys.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1950</a:t>
            </a:r>
          </a:p>
        </p:txBody>
      </p:sp>
      <p:sp>
        <p:nvSpPr>
          <p:cNvPr id="19461" name="ZoneTexte 63"/>
          <p:cNvSpPr txBox="1">
            <a:spLocks noChangeArrowheads="1"/>
          </p:cNvSpPr>
          <p:nvPr/>
        </p:nvSpPr>
        <p:spPr bwMode="auto">
          <a:xfrm>
            <a:off x="642938" y="5922963"/>
            <a:ext cx="3286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/>
              <a:t>P</a:t>
            </a:r>
            <a:r>
              <a:rPr lang="fr-FR" b="1" baseline="-25000"/>
              <a:t>centre</a:t>
            </a:r>
            <a:r>
              <a:rPr lang="fr-FR" b="1"/>
              <a:t> = P</a:t>
            </a:r>
            <a:r>
              <a:rPr lang="fr-FR" b="1" baseline="-25000"/>
              <a:t>ext</a:t>
            </a:r>
            <a:r>
              <a:rPr lang="fr-FR" b="1"/>
              <a:t> – ½ </a:t>
            </a:r>
            <a:r>
              <a:rPr lang="fr-FR" b="1">
                <a:latin typeface="Symbol" pitchFamily="18" charset="2"/>
              </a:rPr>
              <a:t>r</a:t>
            </a:r>
            <a:r>
              <a:rPr lang="fr-FR" b="1"/>
              <a:t> </a:t>
            </a:r>
            <a:r>
              <a:rPr lang="fr-FR" b="1">
                <a:latin typeface="Symbol" pitchFamily="18" charset="2"/>
              </a:rPr>
              <a:t>w</a:t>
            </a:r>
            <a:r>
              <a:rPr lang="fr-FR" b="1" baseline="30000"/>
              <a:t>2</a:t>
            </a:r>
            <a:r>
              <a:rPr lang="fr-FR" b="1"/>
              <a:t> r</a:t>
            </a:r>
            <a:r>
              <a:rPr lang="fr-FR" b="1" baseline="30000"/>
              <a:t>2</a:t>
            </a:r>
            <a:endParaRPr lang="fr-FR" b="1"/>
          </a:p>
        </p:txBody>
      </p:sp>
      <p:pic>
        <p:nvPicPr>
          <p:cNvPr id="19462" name="Image 64" descr="Briggs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36638"/>
            <a:ext cx="4183062" cy="539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152400"/>
            <a:ext cx="8458200" cy="457200"/>
          </a:xfrm>
        </p:spPr>
        <p:txBody>
          <a:bodyPr/>
          <a:lstStyle/>
          <a:p>
            <a:r>
              <a:rPr lang="fr-FR" sz="3200" b="1" smtClean="0">
                <a:latin typeface="Arial" charset="0"/>
              </a:rPr>
              <a:t>Cavitation acoustique : notre méthode</a:t>
            </a:r>
            <a:endParaRPr lang="en-US" sz="3200" b="1" smtClean="0">
              <a:latin typeface="Arial" charset="0"/>
            </a:endParaRPr>
          </a:p>
        </p:txBody>
      </p:sp>
      <p:sp>
        <p:nvSpPr>
          <p:cNvPr id="20483" name="Text Box 20"/>
          <p:cNvSpPr txBox="1">
            <a:spLocks noChangeArrowheads="1"/>
          </p:cNvSpPr>
          <p:nvPr/>
        </p:nvSpPr>
        <p:spPr bwMode="auto">
          <a:xfrm>
            <a:off x="1697038" y="1031875"/>
            <a:ext cx="2232025" cy="209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/>
              <a:t>transducteur</a:t>
            </a:r>
            <a:br>
              <a:rPr lang="en-US" b="1"/>
            </a:br>
            <a:r>
              <a:rPr lang="en-US" b="1"/>
              <a:t>piezoélectrique</a:t>
            </a:r>
            <a:br>
              <a:rPr lang="en-US" b="1"/>
            </a:br>
            <a:r>
              <a:rPr lang="en-US" b="1"/>
              <a:t>hémispherique</a:t>
            </a:r>
          </a:p>
          <a:p>
            <a:pPr algn="l">
              <a:spcBef>
                <a:spcPct val="50000"/>
              </a:spcBef>
            </a:pPr>
            <a:r>
              <a:rPr lang="en-US" b="1"/>
              <a:t>focalise</a:t>
            </a:r>
            <a:br>
              <a:rPr lang="en-US" b="1"/>
            </a:br>
            <a:r>
              <a:rPr lang="en-US" b="1"/>
              <a:t>quelques cycles</a:t>
            </a:r>
            <a:br>
              <a:rPr lang="en-US" b="1"/>
            </a:br>
            <a:r>
              <a:rPr lang="en-US" b="1"/>
              <a:t>à 1MHz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213024" name="Rectangle 32"/>
          <p:cNvSpPr>
            <a:spLocks noChangeArrowheads="1"/>
          </p:cNvSpPr>
          <p:nvPr/>
        </p:nvSpPr>
        <p:spPr bwMode="auto">
          <a:xfrm>
            <a:off x="4913313" y="1744663"/>
            <a:ext cx="3302000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accent2"/>
                </a:solidFill>
              </a:rPr>
              <a:t>cavitation </a:t>
            </a:r>
            <a:r>
              <a:rPr lang="en-US" b="1">
                <a:solidFill>
                  <a:schemeClr val="accent2"/>
                </a:solidFill>
                <a:sym typeface="Symbol" pitchFamily="18" charset="2"/>
              </a:rPr>
              <a:t></a:t>
            </a:r>
            <a:r>
              <a:rPr lang="en-US" b="1">
                <a:solidFill>
                  <a:schemeClr val="accent2"/>
                </a:solidFill>
              </a:rPr>
              <a:t> écho</a:t>
            </a:r>
            <a:br>
              <a:rPr lang="en-US" b="1">
                <a:solidFill>
                  <a:schemeClr val="accent2"/>
                </a:solidFill>
              </a:rPr>
            </a:br>
            <a:r>
              <a:rPr lang="en-US" b="1"/>
              <a:t>cohérent avec d’autres</a:t>
            </a:r>
            <a:br>
              <a:rPr lang="en-US" b="1"/>
            </a:br>
            <a:r>
              <a:rPr lang="en-US" b="1"/>
              <a:t>méthodes de détection</a:t>
            </a:r>
            <a:br>
              <a:rPr lang="en-US" b="1"/>
            </a:br>
            <a:r>
              <a:rPr lang="en-US" b="1"/>
              <a:t>(Schlieren et son audible)</a:t>
            </a:r>
          </a:p>
        </p:txBody>
      </p:sp>
      <p:sp>
        <p:nvSpPr>
          <p:cNvPr id="12299" name="Text Box 39"/>
          <p:cNvSpPr txBox="1">
            <a:spLocks noChangeArrowheads="1"/>
          </p:cNvSpPr>
          <p:nvPr/>
        </p:nvSpPr>
        <p:spPr bwMode="auto">
          <a:xfrm>
            <a:off x="4214813" y="1290638"/>
            <a:ext cx="45005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Herbert,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Balibar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,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Caupin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PRE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a typeface="ＭＳ Ｐゴシック" pitchFamily="50" charset="-128"/>
              </a:rPr>
              <a:t> 2006</a:t>
            </a:r>
          </a:p>
        </p:txBody>
      </p:sp>
      <p:grpSp>
        <p:nvGrpSpPr>
          <p:cNvPr id="20486" name="Groupe 67"/>
          <p:cNvGrpSpPr>
            <a:grpSpLocks/>
          </p:cNvGrpSpPr>
          <p:nvPr/>
        </p:nvGrpSpPr>
        <p:grpSpPr bwMode="auto">
          <a:xfrm>
            <a:off x="428625" y="1160463"/>
            <a:ext cx="1857375" cy="1857375"/>
            <a:chOff x="428596" y="1000108"/>
            <a:chExt cx="1857388" cy="1857388"/>
          </a:xfrm>
        </p:grpSpPr>
        <p:sp>
          <p:nvSpPr>
            <p:cNvPr id="23" name="Arc plein 22"/>
            <p:cNvSpPr/>
            <p:nvPr/>
          </p:nvSpPr>
          <p:spPr bwMode="auto">
            <a:xfrm rot="16200000">
              <a:off x="428596" y="1000108"/>
              <a:ext cx="1857388" cy="1857388"/>
            </a:xfrm>
            <a:prstGeom prst="blockArc">
              <a:avLst>
                <a:gd name="adj1" fmla="val 10800000"/>
                <a:gd name="adj2" fmla="val 21581367"/>
                <a:gd name="adj3" fmla="val 9652"/>
              </a:avLst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fr-FR">
                <a:ea typeface="ＭＳ Ｐゴシック" pitchFamily="96" charset="-128"/>
              </a:endParaRPr>
            </a:p>
          </p:txBody>
        </p:sp>
        <p:cxnSp>
          <p:nvCxnSpPr>
            <p:cNvPr id="20490" name="Connecteur en arc 55"/>
            <p:cNvCxnSpPr>
              <a:cxnSpLocks noChangeShapeType="1"/>
            </p:cNvCxnSpPr>
            <p:nvPr/>
          </p:nvCxnSpPr>
          <p:spPr bwMode="auto">
            <a:xfrm rot="16200000" flipH="1">
              <a:off x="966938" y="1508883"/>
              <a:ext cx="500066" cy="214314"/>
            </a:xfrm>
            <a:prstGeom prst="curvedConnector3">
              <a:avLst>
                <a:gd name="adj1" fmla="val 50000"/>
              </a:avLst>
            </a:prstGeom>
            <a:noFill/>
            <a:ln w="25400" algn="ctr">
              <a:solidFill>
                <a:srgbClr val="FFCC66"/>
              </a:solidFill>
              <a:round/>
              <a:headEnd/>
              <a:tailEnd type="arrow" w="med" len="med"/>
            </a:ln>
          </p:spPr>
        </p:cxnSp>
        <p:cxnSp>
          <p:nvCxnSpPr>
            <p:cNvPr id="20491" name="Connecteur en arc 64"/>
            <p:cNvCxnSpPr>
              <a:cxnSpLocks noChangeShapeType="1"/>
            </p:cNvCxnSpPr>
            <p:nvPr/>
          </p:nvCxnSpPr>
          <p:spPr bwMode="auto">
            <a:xfrm rot="12300000" flipH="1">
              <a:off x="767181" y="1821645"/>
              <a:ext cx="500066" cy="214314"/>
            </a:xfrm>
            <a:prstGeom prst="curvedConnector3">
              <a:avLst>
                <a:gd name="adj1" fmla="val 50000"/>
              </a:avLst>
            </a:prstGeom>
            <a:noFill/>
            <a:ln w="25400" algn="ctr">
              <a:solidFill>
                <a:srgbClr val="FFCC66"/>
              </a:solidFill>
              <a:round/>
              <a:headEnd/>
              <a:tailEnd type="arrow" w="med" len="med"/>
            </a:ln>
          </p:spPr>
        </p:cxnSp>
        <p:cxnSp>
          <p:nvCxnSpPr>
            <p:cNvPr id="20492" name="Connecteur en arc 65"/>
            <p:cNvCxnSpPr>
              <a:cxnSpLocks noChangeShapeType="1"/>
            </p:cNvCxnSpPr>
            <p:nvPr/>
          </p:nvCxnSpPr>
          <p:spPr bwMode="auto">
            <a:xfrm rot="8400000" flipH="1">
              <a:off x="965264" y="2136335"/>
              <a:ext cx="500066" cy="214314"/>
            </a:xfrm>
            <a:prstGeom prst="curvedConnector3">
              <a:avLst>
                <a:gd name="adj1" fmla="val 50000"/>
              </a:avLst>
            </a:prstGeom>
            <a:noFill/>
            <a:ln w="25400" algn="ctr">
              <a:solidFill>
                <a:srgbClr val="FFCC66"/>
              </a:solidFill>
              <a:round/>
              <a:headEnd/>
              <a:tailEnd type="arrow" w="med" len="med"/>
            </a:ln>
          </p:spPr>
        </p:cxnSp>
      </p:grpSp>
      <p:sp>
        <p:nvSpPr>
          <p:cNvPr id="20487" name="ZoneTexte 11"/>
          <p:cNvSpPr txBox="1">
            <a:spLocks noChangeArrowheads="1"/>
          </p:cNvSpPr>
          <p:nvPr/>
        </p:nvSpPr>
        <p:spPr bwMode="auto">
          <a:xfrm>
            <a:off x="1204913" y="3429000"/>
            <a:ext cx="214312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charset="0"/>
              <a:buChar char="•"/>
            </a:pPr>
            <a:r>
              <a:rPr lang="fr-FR" b="1"/>
              <a:t> petit volume</a:t>
            </a:r>
          </a:p>
          <a:p>
            <a:pPr algn="l">
              <a:buFont typeface="Arial" charset="0"/>
              <a:buChar char="•"/>
            </a:pPr>
            <a:r>
              <a:rPr lang="fr-FR" b="1"/>
              <a:t> courte durée</a:t>
            </a:r>
          </a:p>
          <a:p>
            <a:pPr algn="l">
              <a:buFont typeface="Arial" charset="0"/>
              <a:buChar char="•"/>
            </a:pPr>
            <a:r>
              <a:rPr lang="fr-FR" b="1"/>
              <a:t> loin des parois</a:t>
            </a:r>
          </a:p>
          <a:p>
            <a:pPr algn="l">
              <a:spcBef>
                <a:spcPts val="1200"/>
              </a:spcBef>
            </a:pPr>
            <a:r>
              <a:rPr lang="fr-FR" b="1"/>
              <a:t>taux de nucléation :</a:t>
            </a:r>
            <a:br>
              <a:rPr lang="fr-FR" b="1"/>
            </a:br>
            <a:r>
              <a:rPr lang="fr-FR" b="1"/>
              <a:t>10</a:t>
            </a:r>
            <a:r>
              <a:rPr lang="fr-FR" b="1" baseline="30000"/>
              <a:t>11</a:t>
            </a:r>
            <a:r>
              <a:rPr lang="fr-FR" b="1"/>
              <a:t> mm</a:t>
            </a:r>
            <a:r>
              <a:rPr lang="fr-FR" b="1" baseline="30000"/>
              <a:t>-3</a:t>
            </a:r>
            <a:r>
              <a:rPr lang="fr-FR" b="1"/>
              <a:t> s</a:t>
            </a:r>
            <a:r>
              <a:rPr lang="fr-FR" b="1" baseline="30000"/>
              <a:t>-1</a:t>
            </a:r>
          </a:p>
        </p:txBody>
      </p:sp>
      <p:pic>
        <p:nvPicPr>
          <p:cNvPr id="14" name="Image 13" descr="ethanol_1000fps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7150" y="3489325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24" grpId="0"/>
    </p:bldLst>
  </p:timing>
</p:sld>
</file>

<file path=ppt/theme/theme1.xml><?xml version="1.0" encoding="utf-8"?>
<a:theme xmlns:a="http://schemas.openxmlformats.org/drawingml/2006/main" name="Nouvelle présentation">
  <a:themeElements>
    <a:clrScheme name="Nouvelle présentation 9">
      <a:dk1>
        <a:srgbClr val="000000"/>
      </a:dk1>
      <a:lt1>
        <a:srgbClr val="FFFFFF"/>
      </a:lt1>
      <a:dk2>
        <a:srgbClr val="0084CE"/>
      </a:dk2>
      <a:lt2>
        <a:srgbClr val="FFCC00"/>
      </a:lt2>
      <a:accent1>
        <a:srgbClr val="6600CC"/>
      </a:accent1>
      <a:accent2>
        <a:srgbClr val="FFFF00"/>
      </a:accent2>
      <a:accent3>
        <a:srgbClr val="AAC2E3"/>
      </a:accent3>
      <a:accent4>
        <a:srgbClr val="DADADA"/>
      </a:accent4>
      <a:accent5>
        <a:srgbClr val="B8AAE2"/>
      </a:accent5>
      <a:accent6>
        <a:srgbClr val="E7E700"/>
      </a:accent6>
      <a:hlink>
        <a:srgbClr val="B5FD55"/>
      </a:hlink>
      <a:folHlink>
        <a:srgbClr val="FF9933"/>
      </a:folHlink>
    </a:clrScheme>
    <a:fontScheme name="Nouvelle pré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0000"/>
        </a:dk1>
        <a:lt1>
          <a:srgbClr val="FFFFFF"/>
        </a:lt1>
        <a:dk2>
          <a:srgbClr val="0084CE"/>
        </a:dk2>
        <a:lt2>
          <a:srgbClr val="FFCC00"/>
        </a:lt2>
        <a:accent1>
          <a:srgbClr val="6600CC"/>
        </a:accent1>
        <a:accent2>
          <a:srgbClr val="FFFF00"/>
        </a:accent2>
        <a:accent3>
          <a:srgbClr val="AAC2E3"/>
        </a:accent3>
        <a:accent4>
          <a:srgbClr val="DADADA"/>
        </a:accent4>
        <a:accent5>
          <a:srgbClr val="B8AAE2"/>
        </a:accent5>
        <a:accent6>
          <a:srgbClr val="E7E700"/>
        </a:accent6>
        <a:hlink>
          <a:srgbClr val="B5FD55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000000"/>
        </a:dk1>
        <a:lt1>
          <a:srgbClr val="FFFFFF"/>
        </a:lt1>
        <a:dk2>
          <a:srgbClr val="0084CE"/>
        </a:dk2>
        <a:lt2>
          <a:srgbClr val="FFCC00"/>
        </a:lt2>
        <a:accent1>
          <a:srgbClr val="6600CC"/>
        </a:accent1>
        <a:accent2>
          <a:srgbClr val="FFFF00"/>
        </a:accent2>
        <a:accent3>
          <a:srgbClr val="AAC2E3"/>
        </a:accent3>
        <a:accent4>
          <a:srgbClr val="DADADA"/>
        </a:accent4>
        <a:accent5>
          <a:srgbClr val="B8AAE2"/>
        </a:accent5>
        <a:accent6>
          <a:srgbClr val="E7E700"/>
        </a:accent6>
        <a:hlink>
          <a:srgbClr val="B5FD55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22404</TotalTime>
  <Words>283</Words>
  <Application>Microsoft Office PowerPoint</Application>
  <PresentationFormat>Affichage à l'écran (4:3)</PresentationFormat>
  <Paragraphs>77</Paragraphs>
  <Slides>8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8</vt:i4>
      </vt:variant>
    </vt:vector>
  </HeadingPairs>
  <TitlesOfParts>
    <vt:vector size="10" baseType="lpstr">
      <vt:lpstr>Nouvelle présentation</vt:lpstr>
      <vt:lpstr>Thème Office</vt:lpstr>
      <vt:lpstr>Diapositive 1</vt:lpstr>
      <vt:lpstr>Les pressions négatives</vt:lpstr>
      <vt:lpstr>Tirer sur l’eau</vt:lpstr>
      <vt:lpstr>Expérience de Huygens 1661</vt:lpstr>
      <vt:lpstr>Expérience de Huygens 1661</vt:lpstr>
      <vt:lpstr>La sève des arbres</vt:lpstr>
      <vt:lpstr>Centrifugation</vt:lpstr>
      <vt:lpstr>Cavitation acoustique : notre méthode</vt:lpstr>
    </vt:vector>
  </TitlesOfParts>
  <Company>LPS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Supersolidity and disorder</dc:title>
  <dc:creator>Frédéric Caupin</dc:creator>
  <cp:lastModifiedBy>X</cp:lastModifiedBy>
  <cp:revision>1550</cp:revision>
  <cp:lastPrinted>2002-09-12T17:27:16Z</cp:lastPrinted>
  <dcterms:created xsi:type="dcterms:W3CDTF">2002-09-11T08:39:17Z</dcterms:created>
  <dcterms:modified xsi:type="dcterms:W3CDTF">2011-05-08T07:53:49Z</dcterms:modified>
</cp:coreProperties>
</file>