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58" r:id="rId3"/>
    <p:sldId id="271" r:id="rId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4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3DC9F8-7B99-41AC-AA82-5F81832BCA8E}" type="datetimeFigureOut">
              <a:rPr lang="fr-FR" smtClean="0"/>
              <a:pPr/>
              <a:t>30/03/2011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30/03/2011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stm.lbl.gov/Salmeron_group/project1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551837"/>
            <a:ext cx="8820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L’ensemble</a:t>
            </a:r>
            <a:b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grand-canonique</a:t>
            </a:r>
            <a:endParaRPr lang="fr-FR" sz="5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Physique Statistique (L3)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ENS-Lyon UCBL (Lyon 1)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Arial" pitchFamily="34" charset="0"/>
                <a:cs typeface="Arial" pitchFamily="34" charset="0"/>
              </a:rPr>
              <a:t>Frédéric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Caupin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339752" y="188640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L’adsorption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539552" y="732766"/>
            <a:ext cx="3038475" cy="3722930"/>
            <a:chOff x="683568" y="980728"/>
            <a:chExt cx="3038475" cy="3722930"/>
          </a:xfrm>
        </p:grpSpPr>
        <p:pic>
          <p:nvPicPr>
            <p:cNvPr id="7" name="Image 6" descr="319px-Chemisorption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568" y="980728"/>
              <a:ext cx="3038475" cy="339090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94693" y="4365104"/>
              <a:ext cx="20162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i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Source : Wikipedia</a:t>
              </a:r>
              <a:endParaRPr lang="fr-FR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1395263" y="4310839"/>
            <a:ext cx="7137177" cy="2430529"/>
            <a:chOff x="1395263" y="4149080"/>
            <a:chExt cx="7137177" cy="2430529"/>
          </a:xfrm>
        </p:grpSpPr>
        <p:grpSp>
          <p:nvGrpSpPr>
            <p:cNvPr id="17" name="Groupe 16"/>
            <p:cNvGrpSpPr/>
            <p:nvPr/>
          </p:nvGrpSpPr>
          <p:grpSpPr>
            <a:xfrm>
              <a:off x="4427984" y="4149080"/>
              <a:ext cx="4104456" cy="2430529"/>
              <a:chOff x="4211960" y="2175860"/>
              <a:chExt cx="4104456" cy="2430529"/>
            </a:xfrm>
          </p:grpSpPr>
          <p:pic>
            <p:nvPicPr>
              <p:cNvPr id="11" name="Image 10" descr="(2x2)-Oxygen on Ru(0001).bmp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54413" y="2175860"/>
                <a:ext cx="4019550" cy="2009775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4211960" y="4267835"/>
                <a:ext cx="410445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sz="1600" i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Source : </a:t>
                </a:r>
                <a:r>
                  <a:rPr lang="en-US" sz="1600" i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  <a:hlinkClick r:id="rId4"/>
                  </a:rPr>
                  <a:t>Lawrence Berkeley National Lab.</a:t>
                </a:r>
                <a:endParaRPr lang="fr-FR" sz="16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1395263" y="5221649"/>
              <a:ext cx="317673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Oxygène</a:t>
              </a:r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sur</a:t>
              </a:r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Ru</a:t>
              </a:r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(0001)</a:t>
              </a:r>
            </a:p>
            <a:p>
              <a:pPr lvl="0" algn="ctr"/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vu au microscope</a:t>
              </a:r>
            </a:p>
            <a:p>
              <a:pPr lvl="0" algn="ctr"/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à </a:t>
              </a:r>
              <a:r>
                <a:rPr lang="en-US" sz="20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effet</a:t>
              </a:r>
              <a:r>
                <a:rPr lang="en-US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tunnel</a:t>
              </a:r>
              <a:endParaRPr lang="fr-FR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3940249" y="868650"/>
            <a:ext cx="4808215" cy="2992398"/>
            <a:chOff x="4084265" y="940658"/>
            <a:chExt cx="4808215" cy="2992398"/>
          </a:xfrm>
        </p:grpSpPr>
        <p:pic>
          <p:nvPicPr>
            <p:cNvPr id="16" name="Image 15" descr="Adsorption_Isotherms_(Langmuir_red_&amp;_BET_green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4265" y="1104131"/>
              <a:ext cx="4448175" cy="2828925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5571727" y="940658"/>
              <a:ext cx="33207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isotherme</a:t>
              </a:r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d’adsorption</a:t>
              </a:r>
              <a:endPara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507559" y="3356992"/>
              <a:ext cx="124090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Pression</a:t>
              </a:r>
              <a:endPara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11960" y="954822"/>
              <a:ext cx="165618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Quantité</a:t>
              </a:r>
              <a:r>
                <a:rPr lang="en-US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2000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adsorbée</a:t>
              </a:r>
              <a:endPara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732240" y="2924944"/>
              <a:ext cx="15121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Langmuir</a:t>
              </a:r>
              <a:endParaRPr lang="fr-FR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796136" y="1988840"/>
              <a:ext cx="15121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 smtClean="0">
                  <a:solidFill>
                    <a:srgbClr val="00CC99"/>
                  </a:solidFill>
                  <a:latin typeface="Arial" pitchFamily="34" charset="0"/>
                  <a:cs typeface="Arial" pitchFamily="34" charset="0"/>
                </a:rPr>
                <a:t>BET</a:t>
              </a:r>
              <a:endParaRPr lang="fr-FR" sz="2000" dirty="0" smtClean="0">
                <a:solidFill>
                  <a:srgbClr val="00CC99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5496" y="188640"/>
            <a:ext cx="907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Tableau synoptique des ensembles statistiques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/>
        </p:nvGraphicFramePr>
        <p:xfrm>
          <a:off x="539552" y="1036960"/>
          <a:ext cx="8064896" cy="386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440160"/>
                <a:gridCol w="1944216"/>
                <a:gridCol w="2664296"/>
              </a:tblGrid>
              <a:tr h="1186664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micro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canonique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canonique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grand-canonique</a:t>
                      </a:r>
                      <a:endParaRPr lang="fr-FR" dirty="0"/>
                    </a:p>
                  </a:txBody>
                  <a:tcPr anchor="ctr"/>
                </a:tc>
              </a:tr>
              <a:tr h="68751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Paramètre(s)</a:t>
                      </a:r>
                      <a:r>
                        <a:rPr lang="fr-FR" baseline="0" dirty="0" smtClean="0"/>
                        <a:t> fixés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E,</a:t>
                      </a:r>
                      <a:r>
                        <a:rPr lang="fr-FR" baseline="0" dirty="0" smtClean="0"/>
                        <a:t> N, V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N,</a:t>
                      </a:r>
                      <a:r>
                        <a:rPr lang="fr-FR" baseline="0" dirty="0" smtClean="0"/>
                        <a:t> V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</a:t>
                      </a:r>
                      <a:endParaRPr lang="fr-FR" dirty="0"/>
                    </a:p>
                  </a:txBody>
                  <a:tcPr anchor="ctr"/>
                </a:tc>
              </a:tr>
              <a:tr h="589873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Paramètre(s) imposés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T, µ</a:t>
                      </a:r>
                      <a:endParaRPr lang="fr-FR" dirty="0"/>
                    </a:p>
                  </a:txBody>
                  <a:tcPr anchor="ctr"/>
                </a:tc>
              </a:tr>
              <a:tr h="525857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Probabilité d’un état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711145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Potentiel</a:t>
                      </a:r>
                      <a:r>
                        <a:rPr lang="fr-FR" baseline="0" dirty="0" smtClean="0"/>
                        <a:t> thermodynamique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012160" y="3681028"/>
          <a:ext cx="2540000" cy="431800"/>
        </p:xfrm>
        <a:graphic>
          <a:graphicData uri="http://schemas.openxmlformats.org/presentationml/2006/ole">
            <p:oleObj spid="_x0000_s1027" name="Équation" r:id="rId3" imgW="1269720" imgH="21564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4067944" y="3681028"/>
          <a:ext cx="1625600" cy="431800"/>
        </p:xfrm>
        <a:graphic>
          <a:graphicData uri="http://schemas.openxmlformats.org/presentationml/2006/ole">
            <p:oleObj spid="_x0000_s1028" name="Équation" r:id="rId4" imgW="812520" imgH="2156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915816" y="3681090"/>
          <a:ext cx="533400" cy="431676"/>
        </p:xfrm>
        <a:graphic>
          <a:graphicData uri="http://schemas.openxmlformats.org/presentationml/2006/ole">
            <p:oleObj spid="_x0000_s1029" name="Équation" r:id="rId5" imgW="266400" imgH="2156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2555776" y="4329100"/>
          <a:ext cx="1447800" cy="430213"/>
        </p:xfrm>
        <a:graphic>
          <a:graphicData uri="http://schemas.openxmlformats.org/presentationml/2006/ole">
            <p:oleObj spid="_x0000_s1030" name="Équation" r:id="rId6" imgW="723600" imgH="21564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067944" y="4329100"/>
          <a:ext cx="1803400" cy="430213"/>
        </p:xfrm>
        <a:graphic>
          <a:graphicData uri="http://schemas.openxmlformats.org/presentationml/2006/ole">
            <p:oleObj spid="_x0000_s1031" name="Équation" r:id="rId7" imgW="901440" imgH="21564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6444208" y="4329100"/>
          <a:ext cx="1752600" cy="430212"/>
        </p:xfrm>
        <a:graphic>
          <a:graphicData uri="http://schemas.openxmlformats.org/presentationml/2006/ole">
            <p:oleObj spid="_x0000_s1032" name="Équation" r:id="rId8" imgW="876240" imgH="21564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2555776" y="5013176"/>
          <a:ext cx="1676400" cy="911225"/>
        </p:xfrm>
        <a:graphic>
          <a:graphicData uri="http://schemas.openxmlformats.org/presentationml/2006/ole">
            <p:oleObj spid="_x0000_s1033" name="Équation" r:id="rId9" imgW="838080" imgH="457200" progId="Equation.3">
              <p:embed/>
            </p:oleObj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4391980" y="527159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smtClean="0">
                <a:latin typeface="Arial" pitchFamily="34" charset="0"/>
                <a:cs typeface="Arial" pitchFamily="34" charset="0"/>
              </a:rPr>
              <a:t>F=E-TS</a:t>
            </a:r>
            <a:endParaRPr lang="fr-FR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624228" y="527159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smtClean="0">
                <a:latin typeface="Arial" pitchFamily="34" charset="0"/>
                <a:cs typeface="Arial" pitchFamily="34" charset="0"/>
              </a:rPr>
              <a:t>J=F-µN</a:t>
            </a:r>
            <a:endParaRPr lang="fr-FR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779912" y="5919663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Transformations de Legendre</a:t>
            </a:r>
            <a:endParaRPr lang="fr-F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81</Words>
  <Application>Microsoft Office PowerPoint</Application>
  <PresentationFormat>Affichage à l'écran (4:3)</PresentationFormat>
  <Paragraphs>32</Paragraphs>
  <Slides>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5" baseType="lpstr">
      <vt:lpstr>Thème Office</vt:lpstr>
      <vt:lpstr>Microsoft Éditeur d'équations 3.0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X</cp:lastModifiedBy>
  <cp:revision>49</cp:revision>
  <dcterms:modified xsi:type="dcterms:W3CDTF">2011-03-30T07:35:23Z</dcterms:modified>
</cp:coreProperties>
</file>