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5" r:id="rId2"/>
    <p:sldId id="270" r:id="rId3"/>
    <p:sldId id="268" r:id="rId4"/>
    <p:sldId id="258" r:id="rId5"/>
    <p:sldId id="269" r:id="rId6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-7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03DC9F8-7B99-41AC-AA82-5F81832BCA8E}" type="datetimeFigureOut">
              <a:rPr lang="fr-FR" smtClean="0"/>
              <a:pPr/>
              <a:t>21/01/2013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9A0512D-3912-4CAD-8BFA-0FE11280DBD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996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21/01/2013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21/01/2013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21/01/2013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21/01/2013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123728" y="1033572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Arial" pitchFamily="34" charset="0"/>
                <a:cs typeface="Arial" pitchFamily="34" charset="0"/>
              </a:rPr>
              <a:t>Frédéric CAUPIN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367644" y="188640"/>
            <a:ext cx="6408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Physique statistique</a:t>
            </a:r>
            <a:endParaRPr lang="fr-FR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637976"/>
            <a:ext cx="6624733" cy="1743352"/>
          </a:xfrm>
          <a:prstGeom prst="rect">
            <a:avLst/>
          </a:prstGeom>
          <a:noFill/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4717564"/>
            <a:ext cx="1584176" cy="1584176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314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2076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2770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969" y="2276872"/>
            <a:ext cx="3700063" cy="173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2967335"/>
            <a:ext cx="8820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</a:t>
            </a:r>
            <a:endParaRPr lang="fr-FR" sz="5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7504" y="118373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Physique Statistique (L3)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ENS-Lyon UCBL (Lyon 1)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948264" y="118373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latin typeface="Arial" pitchFamily="34" charset="0"/>
                <a:cs typeface="Arial" pitchFamily="34" charset="0"/>
              </a:rPr>
              <a:t>Frédéric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Caupin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188640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 nombre d’Avogadro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73881" y="2780928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atin typeface="Arial" pitchFamily="34" charset="0"/>
                <a:cs typeface="Arial" pitchFamily="34" charset="0"/>
              </a:rPr>
              <a:t>P=0,1 </a:t>
            </a:r>
            <a:r>
              <a:rPr lang="fr-FR" sz="2400" b="1" dirty="0" err="1" smtClean="0">
                <a:latin typeface="Arial" pitchFamily="34" charset="0"/>
                <a:cs typeface="Arial" pitchFamily="34" charset="0"/>
              </a:rPr>
              <a:t>MPa</a:t>
            </a:r>
            <a:endParaRPr lang="fr-FR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2400" b="1" dirty="0" smtClean="0">
                <a:latin typeface="Arial" pitchFamily="34" charset="0"/>
                <a:cs typeface="Arial" pitchFamily="34" charset="0"/>
              </a:rPr>
              <a:t>T=300K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3203848" y="2492896"/>
          <a:ext cx="5149850" cy="147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8" name="Équation" r:id="rId4" imgW="1511280" imgH="431640" progId="Equation.3">
                  <p:embed/>
                </p:oleObj>
              </mc:Choice>
              <mc:Fallback>
                <p:oleObj name="Équation" r:id="rId4" imgW="151128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2492896"/>
                        <a:ext cx="5149850" cy="147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1511660" y="908720"/>
            <a:ext cx="612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8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= 6,02214199 x 10</a:t>
            </a:r>
            <a:r>
              <a:rPr lang="fr-FR" sz="2800" b="1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23</a:t>
            </a:r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mol</a:t>
            </a:r>
            <a:r>
              <a:rPr lang="fr-FR" sz="2800" b="1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-1</a:t>
            </a:r>
            <a:endParaRPr lang="fr-FR" sz="2800" b="1" baseline="30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619672" y="1700808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Arial" pitchFamily="34" charset="0"/>
                <a:cs typeface="Arial" pitchFamily="34" charset="0"/>
              </a:rPr>
              <a:t>gaz parfait : PV = n R T=N </a:t>
            </a:r>
            <a:r>
              <a:rPr lang="fr-FR" sz="2800" b="1" dirty="0" err="1" smtClean="0">
                <a:latin typeface="Arial" pitchFamily="34" charset="0"/>
                <a:cs typeface="Arial" pitchFamily="34" charset="0"/>
              </a:rPr>
              <a:t>k</a:t>
            </a:r>
            <a:r>
              <a:rPr lang="fr-FR" sz="2800" b="1" baseline="-25000" dirty="0" err="1" smtClean="0">
                <a:latin typeface="Arial" pitchFamily="34" charset="0"/>
                <a:cs typeface="Arial" pitchFamily="34" charset="0"/>
              </a:rPr>
              <a:t>B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 T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259632" y="4073004"/>
            <a:ext cx="66247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Arial" pitchFamily="34" charset="0"/>
                <a:cs typeface="Arial" pitchFamily="34" charset="0"/>
              </a:rPr>
              <a:t>1 L de gaz : 2,4 10</a:t>
            </a:r>
            <a:r>
              <a:rPr lang="fr-FR" sz="2800" b="1" baseline="30000" dirty="0" smtClean="0">
                <a:latin typeface="Arial" pitchFamily="34" charset="0"/>
                <a:cs typeface="Arial" pitchFamily="34" charset="0"/>
              </a:rPr>
              <a:t>22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 particules</a:t>
            </a:r>
          </a:p>
          <a:p>
            <a:pPr algn="ctr"/>
            <a:endParaRPr lang="fr-FR" sz="16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2800" b="1" dirty="0" smtClean="0">
                <a:latin typeface="Arial" pitchFamily="34" charset="0"/>
                <a:cs typeface="Arial" pitchFamily="34" charset="0"/>
              </a:rPr>
              <a:t>1 verre d’eau = 0,1 kg/(18 g/mol)</a:t>
            </a:r>
          </a:p>
          <a:p>
            <a:pPr algn="ctr"/>
            <a:r>
              <a:rPr lang="fr-FR" sz="2800" b="1" dirty="0" smtClean="0">
                <a:latin typeface="Arial" pitchFamily="34" charset="0"/>
                <a:cs typeface="Arial" pitchFamily="34" charset="0"/>
              </a:rPr>
              <a:t>		        = 3,3 10</a:t>
            </a:r>
            <a:r>
              <a:rPr lang="fr-FR" sz="2800" b="1" baseline="30000" dirty="0" smtClean="0">
                <a:latin typeface="Arial" pitchFamily="34" charset="0"/>
                <a:cs typeface="Arial" pitchFamily="34" charset="0"/>
              </a:rPr>
              <a:t>24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 particules</a:t>
            </a:r>
          </a:p>
          <a:p>
            <a:pPr algn="ctr"/>
            <a:endParaRPr lang="fr-FR" sz="16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2800" b="1" dirty="0" smtClean="0">
                <a:latin typeface="Arial" pitchFamily="34" charset="0"/>
                <a:cs typeface="Arial" pitchFamily="34" charset="0"/>
              </a:rPr>
              <a:t>nb d’étoiles dans l’univers</a:t>
            </a:r>
            <a:r>
              <a:rPr lang="fr-FR" sz="2800" b="1" dirty="0" smtClean="0">
                <a:latin typeface="Arial" pitchFamily="34" charset="0"/>
                <a:cs typeface="Arial" pitchFamily="34" charset="0"/>
                <a:sym typeface="Symbol"/>
              </a:rPr>
              <a:t> 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 10</a:t>
            </a:r>
            <a:r>
              <a:rPr lang="fr-FR" sz="2800" b="1" baseline="30000" dirty="0" smtClean="0">
                <a:latin typeface="Arial" pitchFamily="34" charset="0"/>
                <a:cs typeface="Arial" pitchFamily="34" charset="0"/>
              </a:rPr>
              <a:t>22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95536" y="764704"/>
            <a:ext cx="489654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i="1" dirty="0" smtClean="0">
                <a:latin typeface="Arial" pitchFamily="34" charset="0"/>
                <a:cs typeface="Arial" pitchFamily="34" charset="0"/>
              </a:rPr>
              <a:t>“As long as we have to deal with only two molecules, and have all the data given us, we can calculate the result of their encounter; but </a:t>
            </a:r>
            <a:r>
              <a:rPr lang="en-US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when we have to deal with millions of molecules, each of which has millions of encounters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in a second, the complexity of the problem seems to shut out all hope of a legitimate solution. […]</a:t>
            </a:r>
          </a:p>
          <a:p>
            <a:pPr algn="just"/>
            <a:endParaRPr lang="fr-FR" sz="20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000" i="1" dirty="0" smtClean="0">
                <a:latin typeface="Arial" pitchFamily="34" charset="0"/>
                <a:cs typeface="Arial" pitchFamily="34" charset="0"/>
              </a:rPr>
              <a:t>We cannot, therefore, ascertain the actual motion of any one of these molecules; so that </a:t>
            </a:r>
            <a:r>
              <a:rPr lang="en-US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 are obliged to abandon the strict historical method, and to adopt the statistical method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of dealing with large groups of molecules.”</a:t>
            </a:r>
            <a:endParaRPr lang="fr-FR" sz="2000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339752" y="188640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Pourquoi </a:t>
            </a:r>
            <a:r>
              <a:rPr lang="fr-FR" sz="28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statistique</a:t>
            </a:r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?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908720"/>
            <a:ext cx="3207068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763688" y="5509681"/>
            <a:ext cx="71287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Maxwell, </a:t>
            </a:r>
            <a:r>
              <a:rPr lang="en-US" sz="20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Molecules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lvl="0" algn="r"/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 Lecture delivered before the British Association at Bradford</a:t>
            </a:r>
            <a:endParaRPr lang="fr-FR" sz="2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r"/>
            <a:r>
              <a: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Nature </a:t>
            </a:r>
            <a:r>
              <a:rPr lang="fr-FR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437-41 (1873)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175534" y="491509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Maxwell (1831-1879)</a:t>
            </a:r>
            <a:br>
              <a:rPr lang="fr-FR" dirty="0" smtClean="0"/>
            </a:br>
            <a:r>
              <a:rPr lang="fr-FR" dirty="0" smtClean="0"/>
              <a:t>à 24 ans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188640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Plan du cours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412649" y="812833"/>
            <a:ext cx="6318702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Cinétique des gaz</a:t>
            </a:r>
          </a:p>
          <a:p>
            <a:pPr marL="971550" lvl="1" indent="-514350">
              <a:spcAft>
                <a:spcPts val="1200"/>
              </a:spcAft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	les débuts de la physique statistique</a:t>
            </a:r>
          </a:p>
          <a:p>
            <a:pPr marL="514350" indent="-514350">
              <a:buFont typeface="+mj-lt"/>
              <a:buAutoNum type="romanUcPeriod"/>
            </a:pP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Théorie de l’information</a:t>
            </a:r>
          </a:p>
          <a:p>
            <a:pPr marL="971550" lvl="1" indent="-514350">
              <a:spcAft>
                <a:spcPts val="1200"/>
              </a:spcAft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	entropie de Shannon, codage optimal</a:t>
            </a:r>
          </a:p>
          <a:p>
            <a:pPr marL="514350" indent="-514350">
              <a:buFont typeface="+mj-lt"/>
              <a:buAutoNum type="romanUcPeriod"/>
            </a:pP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Ensemble </a:t>
            </a:r>
            <a:r>
              <a:rPr lang="fr-FR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microcanonique</a:t>
            </a:r>
            <a:endParaRPr lang="fr-FR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971550" lvl="1" indent="-514350">
              <a:spcAft>
                <a:spcPts val="1200"/>
              </a:spcAft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	système isolé : N, V et E fixés</a:t>
            </a:r>
          </a:p>
          <a:p>
            <a:pPr marL="514350" indent="-514350">
              <a:buFont typeface="+mj-lt"/>
              <a:buAutoNum type="romanUcPeriod"/>
            </a:pP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Ensemble canonique</a:t>
            </a:r>
          </a:p>
          <a:p>
            <a:pPr marL="971550" lvl="1" indent="-514350">
              <a:spcAft>
                <a:spcPts val="1200"/>
              </a:spcAft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équilbre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avec un thermostat</a:t>
            </a:r>
          </a:p>
          <a:p>
            <a:pPr marL="514350" indent="-514350">
              <a:buFont typeface="+mj-lt"/>
              <a:buAutoNum type="romanUcPeriod"/>
            </a:pP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Ensemble grand-canonique</a:t>
            </a:r>
          </a:p>
          <a:p>
            <a:pPr marL="971550" lvl="1" indent="-514350">
              <a:spcAft>
                <a:spcPts val="1200"/>
              </a:spcAft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	système ouvert</a:t>
            </a:r>
          </a:p>
          <a:p>
            <a:pPr marL="514350" indent="-514350">
              <a:buFont typeface="+mj-lt"/>
              <a:buAutoNum type="romanUcPeriod"/>
            </a:pP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Statistiques quantiques</a:t>
            </a:r>
          </a:p>
          <a:p>
            <a:pPr marL="971550" lvl="1" indent="-514350">
              <a:spcAft>
                <a:spcPts val="1200"/>
              </a:spcAft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	fermions et bosons</a:t>
            </a:r>
          </a:p>
          <a:p>
            <a:pPr marL="514350" indent="-514350">
              <a:spcAft>
                <a:spcPts val="1200"/>
              </a:spcAft>
              <a:buFont typeface="+mj-lt"/>
              <a:buAutoNum type="romanUcPeriod"/>
            </a:pP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Applications</a:t>
            </a:r>
            <a:endParaRPr lang="fr-FR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207</Words>
  <Application>Microsoft Office PowerPoint</Application>
  <PresentationFormat>Affichage à l'écran (4:3)</PresentationFormat>
  <Paragraphs>44</Paragraphs>
  <Slides>5</Slides>
  <Notes>3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7" baseType="lpstr">
      <vt:lpstr>Thème Office</vt:lpstr>
      <vt:lpstr>Équation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cp:lastModifiedBy>fcaupin</cp:lastModifiedBy>
  <cp:revision>43</cp:revision>
  <dcterms:modified xsi:type="dcterms:W3CDTF">2013-01-21T14:49:35Z</dcterms:modified>
</cp:coreProperties>
</file>